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75" r:id="rId6"/>
    <p:sldId id="262" r:id="rId7"/>
    <p:sldId id="277" r:id="rId8"/>
    <p:sldId id="279" r:id="rId9"/>
    <p:sldId id="282" r:id="rId10"/>
    <p:sldId id="264" r:id="rId11"/>
    <p:sldId id="281" r:id="rId12"/>
    <p:sldId id="284" r:id="rId13"/>
    <p:sldId id="269" r:id="rId14"/>
    <p:sldId id="257" r:id="rId15"/>
    <p:sldId id="28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6BB5"/>
    <a:srgbClr val="A60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66" autoAdjust="0"/>
    <p:restoredTop sz="94602" autoAdjust="0"/>
  </p:normalViewPr>
  <p:slideViewPr>
    <p:cSldViewPr>
      <p:cViewPr varScale="1">
        <p:scale>
          <a:sx n="62" d="100"/>
          <a:sy n="62" d="100"/>
        </p:scale>
        <p:origin x="-129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5691188" y="3725863"/>
            <a:ext cx="3057276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Составили: педагог-психолог  Макарова Н.А.,</a:t>
            </a:r>
          </a:p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Воспитатель: Ширшова М.М.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23950" y="774700"/>
            <a:ext cx="79369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 «Детский сад «Теремок» ГБОУ школы-интерната с. Малый Толкай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77888" y="1636713"/>
            <a:ext cx="76628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«Применение сюжетно-ролевых игр в семье для развития эмоциональной сферы детей дошкольного возраста с ОВЗ»</a:t>
            </a:r>
          </a:p>
        </p:txBody>
      </p:sp>
      <p:pic>
        <p:nvPicPr>
          <p:cNvPr id="5" name="Picture 10" descr="https://img-fotki.yandex.ru/get/3713/134091466.2ce/0_1335aa_830df9c5_or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" y="2375837"/>
            <a:ext cx="37734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1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4"/>
    </mc:Choice>
    <mc:Fallback>
      <p:transition spd="slow" advTm="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13405"/>
          <a:stretch>
            <a:fillRect/>
          </a:stretch>
        </p:blipFill>
        <p:spPr bwMode="auto">
          <a:xfrm>
            <a:off x="179512" y="4005263"/>
            <a:ext cx="3997201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Светлана\Desktop\презентация Теремок\20210303_0723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1"/>
          <a:stretch>
            <a:fillRect/>
          </a:stretch>
        </p:blipFill>
        <p:spPr bwMode="auto">
          <a:xfrm>
            <a:off x="4500563" y="4005263"/>
            <a:ext cx="42227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1318" y="502493"/>
            <a:ext cx="85693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000" dirty="0">
                <a:cs typeface="Times New Roman" pitchFamily="18" charset="0"/>
              </a:rPr>
              <a:t>         Пяти-шестилетний дошкольник, в отличие от двухлетнего ребенка, может сдержать слёзы при неудачах или боли, скрыть страх в различных жизненных ситуациях и т.д.. Учится преодолевать их и испытывает радость и гордость, что у него получилось это сделать.</a:t>
            </a:r>
          </a:p>
          <a:p>
            <a:pPr eaLnBrk="1" hangingPunct="1"/>
            <a:endParaRPr lang="ru-RU" sz="2000" dirty="0"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987825" y="3455243"/>
            <a:ext cx="3160564" cy="338554"/>
          </a:xfrm>
          <a:prstGeom prst="rect">
            <a:avLst/>
          </a:prstGeom>
          <a:solidFill>
            <a:srgbClr val="AE6BB5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Уголок сюжетно-ролевых игр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2132856"/>
            <a:ext cx="792088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000" dirty="0"/>
              <a:t>Создание среды, способной предоставить детям с ограниченными возможностями здоровья достаточную социализацию </a:t>
            </a:r>
            <a:r>
              <a:rPr lang="ru-RU" sz="2000" dirty="0" smtClean="0"/>
              <a:t>для благополучной </a:t>
            </a:r>
            <a:r>
              <a:rPr lang="ru-RU" sz="2000" dirty="0"/>
              <a:t>интеграции в общество, увеличивает шансы овладеть необходимыми умениями и навыками для дальнейшей жизни.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7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3"/>
    </mc:Choice>
    <mc:Fallback>
      <p:transition spd="slow" advTm="3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9258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Сюжетно-ролевая игра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свободной игровой деятельности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Наталья\Desktop\Документы\родит университет\стр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69742"/>
            <a:ext cx="3879528" cy="19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Наталья\Desktop\Документы\родит университет\игра строи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r="17309"/>
          <a:stretch/>
        </p:blipFill>
        <p:spPr bwMode="auto">
          <a:xfrm>
            <a:off x="4572000" y="4149080"/>
            <a:ext cx="4317146" cy="23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Наталья\Downloads\Telegram Desktop\photo_2025-10-29_00-04-5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23043"/>
          <a:stretch/>
        </p:blipFill>
        <p:spPr bwMode="auto">
          <a:xfrm>
            <a:off x="404364" y="1628800"/>
            <a:ext cx="4023543" cy="27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анкова Н\Desktop\Новая папка\P10201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r="18888"/>
          <a:stretch/>
        </p:blipFill>
        <p:spPr bwMode="auto">
          <a:xfrm>
            <a:off x="4860032" y="1268760"/>
            <a:ext cx="36004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8"/>
    </mc:Choice>
    <mc:Fallback>
      <p:transition spd="slow" advTm="2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151" y="476672"/>
            <a:ext cx="684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Сюжетно-ролевая игра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«Овощевод (садовник, цветовод)»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Наталья\Desktop\Документы\родит университет\перес лу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/>
          <a:stretch/>
        </p:blipFill>
        <p:spPr bwMode="auto">
          <a:xfrm>
            <a:off x="4860032" y="4077072"/>
            <a:ext cx="3971063" cy="21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лья\Desktop\Документы\родит университет\пересадк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5379"/>
          <a:stretch/>
        </p:blipFill>
        <p:spPr bwMode="auto">
          <a:xfrm>
            <a:off x="479152" y="3933056"/>
            <a:ext cx="4080441" cy="23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талья\Desktop\Документы\родит университет\рассада цв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0"/>
          <a:stretch/>
        </p:blipFill>
        <p:spPr bwMode="auto">
          <a:xfrm>
            <a:off x="323528" y="1124744"/>
            <a:ext cx="4808326" cy="250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876782"/>
            <a:ext cx="3403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в практической деятельности осваивают трудовые действия людей этих профессий и получают удовлетворение. Наблюдая за ростом растений, а затем видя результат труда (цветение цветов, срезание лука на еду и т.д.) , дети получают огромную радость, гордость за свой труд.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0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82"/>
    </mc:Choice>
    <mc:Fallback>
      <p:transition spd="slow" advTm="4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03039"/>
            <a:ext cx="509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>
                <a:latin typeface="Times New Roman"/>
                <a:ea typeface="Calibri"/>
              </a:rPr>
              <a:t>Сюжетно- ролевая игра "Магазин</a:t>
            </a:r>
            <a:r>
              <a:rPr lang="ru-RU" dirty="0">
                <a:latin typeface="Times New Roman"/>
                <a:ea typeface="Calibri"/>
              </a:rPr>
              <a:t>"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764704"/>
            <a:ext cx="8064896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Рекомендации родителям: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Теперь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наши воспитанники знают, как выбрать товар и на что обратить внимание, как обратиться к продавцу и что при этом нужно делать.... Так что попробуйте дома сходить вместе с ребенком в магазин и пусть он сделает свою первую ( а может уже и не первую) покупку под вашим чутким руководством! Дети должны быть готовы к разным жизненным ситуациям!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 descr="C:\Users\Наталья\Desktop\Документы\родит университет\продаве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2234737" cy="29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талья\Desktop\Документы\родит университет\продав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6942" r="13605"/>
          <a:stretch/>
        </p:blipFill>
        <p:spPr bwMode="auto">
          <a:xfrm>
            <a:off x="2699792" y="2564904"/>
            <a:ext cx="3349020" cy="28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41" y="3386935"/>
            <a:ext cx="2819831" cy="30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8"/>
    </mc:Choice>
    <mc:Fallback>
      <p:transition spd="slow" advTm="3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355855"/>
            <a:ext cx="3816424" cy="43204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Профессия «Повар»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" y="4057655"/>
            <a:ext cx="410845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87903"/>
            <a:ext cx="4437316" cy="30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Наталья\Desktop\Документы\родит университет\повар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24632"/>
          <a:stretch/>
        </p:blipFill>
        <p:spPr bwMode="auto">
          <a:xfrm>
            <a:off x="4582210" y="4057655"/>
            <a:ext cx="413907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6367467"/>
            <a:ext cx="273630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Приятного аппетита!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7" descr="https://sun9-35.userapi.com/impg/3OAsqw2OPTZeAnjTUrrDFqBpo_gqLXCJjJcxtA/vcvl0y9WOs4.jpg?size=997x2160&amp;quality=95&amp;sign=7dfaeaceff9016213febe7006ce2dca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37051" r="13680" b="37322"/>
          <a:stretch/>
        </p:blipFill>
        <p:spPr bwMode="auto">
          <a:xfrm>
            <a:off x="395536" y="620688"/>
            <a:ext cx="3184714" cy="32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0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00"/>
    </mc:Choice>
    <mc:Fallback>
      <p:transition spd="slow" advTm="2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esktop\Документы\родит университет\театр игр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7" r="19243"/>
          <a:stretch/>
        </p:blipFill>
        <p:spPr bwMode="auto">
          <a:xfrm>
            <a:off x="5724128" y="4373964"/>
            <a:ext cx="3154522" cy="21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талья\Desktop\Документы\родит университет\театр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386062" cy="29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аталья\Desktop\Документы\родит университет\репк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r="15999"/>
          <a:stretch/>
        </p:blipFill>
        <p:spPr bwMode="auto">
          <a:xfrm>
            <a:off x="424625" y="533437"/>
            <a:ext cx="3960440" cy="250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71046"/>
            <a:ext cx="18526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7894" y="548680"/>
            <a:ext cx="3055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Театрализованная игра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4702" y="1168496"/>
            <a:ext cx="3987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 выступают, как часть ролевой игры и конечно, происходит нравственное воспитание и развитие эмоционально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-волевой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сферы, ведь в сказках всегда побеждает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добро;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хитрость и зло бывают наказаны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5"/>
    </mc:Choice>
    <mc:Fallback>
      <p:transition spd="slow" advTm="2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5301208"/>
            <a:ext cx="4294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1412776"/>
            <a:ext cx="23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505996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Сюжетная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– это чудесный мир, который позволяет нам общаться с ребенком на его языке, строить доверительные отношения, лучше понимать его. Примеряя разные роли, ребёнок учится понимать чувства и мотивы других людей, что подготавливает его к реальной жизни и социальным ситуациям</a:t>
            </a:r>
            <a:r>
              <a:rPr lang="ru-RU" dirty="0"/>
              <a:t>. </a:t>
            </a:r>
          </a:p>
        </p:txBody>
      </p:sp>
      <p:pic>
        <p:nvPicPr>
          <p:cNvPr id="6" name="Picture 11" descr="https://sun9-10.userapi.com/pF_WAI-8V_Eige48h7MUPZaT78EGp6diAR-K2g/xasAe8z3k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/>
          <a:stretch>
            <a:fillRect/>
          </a:stretch>
        </p:blipFill>
        <p:spPr bwMode="auto">
          <a:xfrm>
            <a:off x="2464109" y="2894183"/>
            <a:ext cx="4540327" cy="23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1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8"/>
    </mc:Choice>
    <mc:Fallback>
      <p:transition spd="slow" advTm="1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baltana.com/files/wallpapers-2/Simple-Powerpoint-Background-Wallpaper-HD-0728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9384"/>
            <a:ext cx="9168000" cy="68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6" descr="http://www.baltana.com/files/wallpapers-2/Simple-Powerpoint-Background-Wallpaper-HD-0728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9384"/>
            <a:ext cx="9168000" cy="68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916988" y="603467"/>
            <a:ext cx="724829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/>
                <a:solidFill>
                  <a:srgbClr val="A24A48"/>
                </a:solidFill>
                <a:effectLst>
                  <a:outerShdw blurRad="19685" dist="12700" dir="5400000" algn="tl" rotWithShape="0">
                    <a:srgbClr val="A24A48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cs typeface="Times New Roman" pitchFamily="18" charset="0"/>
              </a:rPr>
              <a:t>Приглашаем вас в наш детский сад</a:t>
            </a:r>
          </a:p>
        </p:txBody>
      </p:sp>
      <p:pic>
        <p:nvPicPr>
          <p:cNvPr id="5" name="Picture 2" descr="C:\Users\Светлана\Desktop\презентация Теремок\IMG_20190422_084636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12536" t="14594" r="10895"/>
          <a:stretch/>
        </p:blipFill>
        <p:spPr bwMode="auto">
          <a:xfrm>
            <a:off x="829306" y="2060848"/>
            <a:ext cx="4170902" cy="4354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219700" y="2349500"/>
            <a:ext cx="37449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cs typeface="Times New Roman" pitchFamily="18" charset="0"/>
              </a:rPr>
              <a:t>Есть особый сад на свете,</a:t>
            </a:r>
          </a:p>
          <a:p>
            <a:pPr eaLnBrk="1" hangingPunct="1"/>
            <a:r>
              <a:rPr lang="ru-RU" b="1">
                <a:cs typeface="Times New Roman" pitchFamily="18" charset="0"/>
              </a:rPr>
              <a:t>Не деревья в нем, а дети.</a:t>
            </a:r>
          </a:p>
          <a:p>
            <a:pPr eaLnBrk="1" hangingPunct="1"/>
            <a:r>
              <a:rPr lang="ru-RU" b="1">
                <a:cs typeface="Times New Roman" pitchFamily="18" charset="0"/>
              </a:rPr>
              <a:t>Он для маленьких ребят,</a:t>
            </a:r>
          </a:p>
          <a:p>
            <a:pPr eaLnBrk="1" hangingPunct="1"/>
            <a:r>
              <a:rPr lang="ru-RU" b="1">
                <a:cs typeface="Times New Roman" pitchFamily="18" charset="0"/>
              </a:rPr>
              <a:t>И зовется детский  сад.</a:t>
            </a:r>
          </a:p>
          <a:p>
            <a:pPr eaLnBrk="1" hangingPunct="1"/>
            <a:endParaRPr lang="ru-RU" b="1">
              <a:cs typeface="Times New Roman" pitchFamily="18" charset="0"/>
            </a:endParaRPr>
          </a:p>
          <a:p>
            <a:pPr eaLnBrk="1" hangingPunct="1"/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Детский  сад, детский  сад...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Почему так говорят?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Потому что дружно в нем,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Мы одной семьей живем!</a:t>
            </a:r>
          </a:p>
          <a:p>
            <a:pPr eaLnBrk="1" hangingPunct="1"/>
            <a:endParaRPr lang="ru-RU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5"/>
    </mc:Choice>
    <mc:Fallback>
      <p:transition spd="slow" advTm="2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8175" y="692150"/>
            <a:ext cx="580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Подражание трудовым действиям  через игру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31" y="1556792"/>
            <a:ext cx="297497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/>
          <a:stretch/>
        </p:blipFill>
        <p:spPr bwMode="auto">
          <a:xfrm>
            <a:off x="3131840" y="2276872"/>
            <a:ext cx="2384478" cy="206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аталья\Desktop\Документы\родит университет\тру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2" y="4437111"/>
            <a:ext cx="3347864" cy="20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9" y="1476883"/>
            <a:ext cx="2619028" cy="196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Светлана\Desktop\презентация Теремок\Изображение 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62" y="4319711"/>
            <a:ext cx="26638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2"/>
    </mc:Choice>
    <mc:Fallback>
      <p:transition spd="slow" advTm="2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9" y="519680"/>
            <a:ext cx="830803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3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1"/>
    </mc:Choice>
    <mc:Fallback>
      <p:transition spd="slow" advTm="2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🙂"/>
          <p:cNvSpPr>
            <a:spLocks noChangeAspect="1" noChangeArrowheads="1"/>
          </p:cNvSpPr>
          <p:nvPr/>
        </p:nvSpPr>
        <p:spPr bwMode="auto">
          <a:xfrm>
            <a:off x="18057813" y="-373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🙂"/>
          <p:cNvSpPr>
            <a:spLocks noChangeAspect="1" noChangeArrowheads="1"/>
          </p:cNvSpPr>
          <p:nvPr/>
        </p:nvSpPr>
        <p:spPr bwMode="auto">
          <a:xfrm>
            <a:off x="8335963" y="252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🙂"/>
          <p:cNvSpPr>
            <a:spLocks noChangeAspect="1" noChangeArrowheads="1"/>
          </p:cNvSpPr>
          <p:nvPr/>
        </p:nvSpPr>
        <p:spPr bwMode="auto">
          <a:xfrm>
            <a:off x="18210213" y="-22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🙂"/>
          <p:cNvSpPr>
            <a:spLocks noChangeAspect="1" noChangeArrowheads="1"/>
          </p:cNvSpPr>
          <p:nvPr/>
        </p:nvSpPr>
        <p:spPr bwMode="auto">
          <a:xfrm>
            <a:off x="84883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C:\Users\Наталья\Desktop\Документы\родит университет\в библиотек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11030"/>
            <a:ext cx="3236092" cy="14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аталья\Desktop\Документы\родит университет\моют куклу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9" t="-14334" r="4209" b="23490"/>
          <a:stretch/>
        </p:blipFill>
        <p:spPr bwMode="auto">
          <a:xfrm>
            <a:off x="5601009" y="635738"/>
            <a:ext cx="3024336" cy="4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аталья\Desktop\Документы\родит университет\мод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6" b="7571"/>
          <a:stretch/>
        </p:blipFill>
        <p:spPr bwMode="auto">
          <a:xfrm>
            <a:off x="611559" y="1017822"/>
            <a:ext cx="2160241" cy="36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Наталья\Desktop\Документы\родит университет\Леня с машинкой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/>
        </p:blipFill>
        <p:spPr bwMode="auto">
          <a:xfrm>
            <a:off x="3006274" y="1051383"/>
            <a:ext cx="1925766" cy="35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726" y="4688539"/>
            <a:ext cx="2741200" cy="369332"/>
          </a:xfrm>
          <a:prstGeom prst="rect">
            <a:avLst/>
          </a:prstGeom>
          <a:solidFill>
            <a:srgbClr val="AE6BB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525" y="486229"/>
            <a:ext cx="3566489" cy="369332"/>
          </a:xfrm>
          <a:prstGeom prst="rect">
            <a:avLst/>
          </a:prstGeom>
          <a:solidFill>
            <a:srgbClr val="AE6BB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на подражание родителям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514347"/>
            <a:ext cx="3789115" cy="646331"/>
          </a:xfrm>
          <a:prstGeom prst="rect">
            <a:avLst/>
          </a:prstGeom>
          <a:solidFill>
            <a:srgbClr val="AE6B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Обучающая  сюжетно-ролевая игра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r="19646"/>
          <a:stretch/>
        </p:blipFill>
        <p:spPr bwMode="auto">
          <a:xfrm>
            <a:off x="5796136" y="4688539"/>
            <a:ext cx="2844627" cy="191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0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2"/>
    </mc:Choice>
    <mc:Fallback>
      <p:transition spd="slow" advTm="2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5989" y="957263"/>
            <a:ext cx="2399827" cy="2362200"/>
          </a:xfrm>
          <a:prstGeom prst="rect">
            <a:avLst/>
          </a:prstGeom>
          <a:solidFill>
            <a:srgbClr val="FFFF00"/>
          </a:solidFill>
          <a:ln w="9525">
            <a:solidFill>
              <a:srgbClr val="35759D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dirty="0">
                <a:cs typeface="Calibri" pitchFamily="34" charset="0"/>
              </a:rPr>
              <a:t>Идентификация эмоций</a:t>
            </a:r>
          </a:p>
          <a:p>
            <a:pPr algn="ctr" eaLnBrk="0" hangingPunct="0"/>
            <a:r>
              <a:rPr lang="ru-RU" dirty="0">
                <a:cs typeface="Calibri" pitchFamily="34" charset="0"/>
              </a:rPr>
              <a:t>Учится распознавать  свои и чужие эмоции, понимая, как они проявляются во внешних реакциях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557055" y="1104838"/>
            <a:ext cx="2233612" cy="2089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b="1" dirty="0">
                <a:ea typeface="Calibri" pitchFamily="34" charset="0"/>
                <a:cs typeface="Times New Roman" pitchFamily="18" charset="0"/>
              </a:rPr>
              <a:t>Выражение эмоций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: Начинает выражать чувства не только мимикой и жестами, но и через речь, интонацию. </a:t>
            </a: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446177" y="1192337"/>
            <a:ext cx="2545670" cy="212712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Управление эмоциями </a:t>
            </a:r>
            <a:r>
              <a:rPr lang="ru-RU" dirty="0">
                <a:solidFill>
                  <a:srgbClr val="000000"/>
                </a:solidFill>
              </a:rPr>
              <a:t>Появляются первые попытки сдержать негативные проявления, хотя полностью управлять эмоциями ещё сложно.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75680" y="256382"/>
            <a:ext cx="56149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8F8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Аспекты эмоционального развития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3075" name="Picture 3" descr="C:\Users\Наталья\Desktop\Документы\родит университет\E_569tUNxegenqxAuoUW_-qn4W-KfSyjcGslTxnWTsNJ6pn3T6nPb6onCClofd8agxr7lB5T9ZQU44DiUI7KzQm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4605"/>
          <a:stretch/>
        </p:blipFill>
        <p:spPr bwMode="auto">
          <a:xfrm>
            <a:off x="5364088" y="4077072"/>
            <a:ext cx="3258909" cy="19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талья\Desktop\Документы\родит университет\f75dqOiIk7zZtXF0WZtHjaWzbFouxdxaxWVmwBrujAXvs7MQSVCXhwNF4d1PrtvxQxaPjjAEzbBNNS5q0LPiBqQ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25956" r="13762"/>
          <a:stretch/>
        </p:blipFill>
        <p:spPr bwMode="auto">
          <a:xfrm>
            <a:off x="515989" y="4077072"/>
            <a:ext cx="4023233" cy="19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30131" y="3653799"/>
            <a:ext cx="2416046" cy="369332"/>
          </a:xfrm>
          <a:prstGeom prst="rect">
            <a:avLst/>
          </a:prstGeom>
          <a:solidFill>
            <a:srgbClr val="AE6BB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Шляпка-</a:t>
            </a:r>
            <a:r>
              <a:rPr lang="ru-RU" b="1" dirty="0" err="1" smtClean="0"/>
              <a:t>превращалка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55739" y="3604374"/>
            <a:ext cx="3058851" cy="369332"/>
          </a:xfrm>
          <a:prstGeom prst="rect">
            <a:avLst/>
          </a:prstGeom>
          <a:solidFill>
            <a:srgbClr val="AE6BB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Шарики «Наше настроение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9"/>
    </mc:Choice>
    <mc:Fallback>
      <p:transition spd="slow" advTm="2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7025" y="908720"/>
            <a:ext cx="2736304" cy="25923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Развитие </a:t>
            </a:r>
            <a:r>
              <a:rPr lang="ru-RU" b="1" dirty="0" err="1">
                <a:solidFill>
                  <a:srgbClr val="000000"/>
                </a:solidFill>
              </a:rPr>
              <a:t>эмпатии</a:t>
            </a:r>
            <a:endParaRPr lang="ru-RU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Возникает способность сопереживать другим благодаря получению собственного положительного опыта, осознанию своих эмоций и пониманию чувств других людей. 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347864" y="1064964"/>
            <a:ext cx="2736304" cy="24717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dirty="0"/>
              <a:t>Предвосхищение эмоций</a:t>
            </a:r>
          </a:p>
          <a:p>
            <a:pPr algn="ctr" eaLnBrk="0" hangingPunct="0"/>
            <a:r>
              <a:rPr lang="ru-RU" b="1" dirty="0"/>
              <a:t>С</a:t>
            </a:r>
            <a:r>
              <a:rPr lang="ru-RU" dirty="0"/>
              <a:t>таршие дошкольники начинают испытывать эмоции до наступления события, например, предвкушая поход в Цирк, в гости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304845" y="851847"/>
            <a:ext cx="2553601" cy="344569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Формирование самооценки и чувства вины </a:t>
            </a:r>
          </a:p>
          <a:p>
            <a:pPr algn="ctr" eaLnBrk="0" hangingPunct="0"/>
            <a:r>
              <a:rPr lang="ru-RU" dirty="0">
                <a:solidFill>
                  <a:srgbClr val="000000"/>
                </a:solidFill>
              </a:rPr>
              <a:t>Появляются эмоции, связанные с социальными нормами и самооценкой: чувство гордости при похвале, чувство вины, неловкости и смущения при нарушении правил.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34415" y="265809"/>
            <a:ext cx="56149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8F8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Аспекты эмоционального развития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C:\Users\Наталья\Desktop\Документы\родит университет\ECZuNAeDs3xPumUsM7At9x6BhUX04D8AoB-tVz9f5gCq3yd1d1jW1OAzhaVXH9yOz7cAsBz2mCEh70sjOMFub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9895"/>
          <a:stretch/>
        </p:blipFill>
        <p:spPr bwMode="auto">
          <a:xfrm>
            <a:off x="5436096" y="4869160"/>
            <a:ext cx="2906155" cy="15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Документы\родит университет\fyZBZUzHEGoCLXZo7uy1t97sIneF37jg8jk795paOBuEW7zU5SdDsWlFKaWMLAz2m__WOMGNsTnlRgLEgAv05H1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4253" r="8077"/>
          <a:stretch/>
        </p:blipFill>
        <p:spPr bwMode="auto">
          <a:xfrm>
            <a:off x="755576" y="4297539"/>
            <a:ext cx="4218360" cy="23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7818" y="4339975"/>
            <a:ext cx="1702710" cy="369332"/>
          </a:xfrm>
          <a:prstGeom prst="rect">
            <a:avLst/>
          </a:prstGeom>
          <a:solidFill>
            <a:srgbClr val="A60A79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Уборка мусора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35696" y="3645024"/>
            <a:ext cx="2539478" cy="369332"/>
          </a:xfrm>
          <a:prstGeom prst="rect">
            <a:avLst/>
          </a:prstGeom>
          <a:solidFill>
            <a:srgbClr val="A60A79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«Покорми птиц зимой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7"/>
    </mc:Choice>
    <mc:Fallback>
      <p:transition spd="slow" advTm="3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579" y="375047"/>
            <a:ext cx="393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развития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248" y="990113"/>
            <a:ext cx="76328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олучение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собственного положительного опыта - это выполнение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действия</a:t>
            </a:r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6440" y="1790332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</a:t>
            </a:r>
            <a:r>
              <a:rPr lang="ru-RU" dirty="0" smtClean="0"/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втором этапе ребенок понимает, что он  при этом испытывает (осознание собственных эмоций и чувств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8400" y="2498218"/>
            <a:ext cx="7967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ачинает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понимать, что должен испытывать другой человек при подобных случаях.</a:t>
            </a:r>
          </a:p>
        </p:txBody>
      </p:sp>
      <p:pic>
        <p:nvPicPr>
          <p:cNvPr id="6147" name="Picture 3" descr="C:\Users\Наталья\Desktop\Документы\родит университет\mUGkYs7hPRxPcoRKShEXlNfAx2sm4OmzGvLWI9TXEZPVfixzHODhZw98ibtivtP0C_Yw_Xh--IvxrU_qc0zKFTp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23286" r="18469" b="2919"/>
          <a:stretch/>
        </p:blipFill>
        <p:spPr bwMode="auto">
          <a:xfrm>
            <a:off x="1652182" y="3501008"/>
            <a:ext cx="5551601" cy="30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4"/>
    </mc:Choice>
    <mc:Fallback>
      <p:transition spd="slow" advTm="2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Документы\родит университет\пожарн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11509" r="9071" b="10251"/>
          <a:stretch/>
        </p:blipFill>
        <p:spPr bwMode="auto">
          <a:xfrm>
            <a:off x="512293" y="3757694"/>
            <a:ext cx="2722320" cy="17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талья\Desktop\Документы\родит университет\пожарны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7274"/>
          <a:stretch/>
        </p:blipFill>
        <p:spPr bwMode="auto">
          <a:xfrm>
            <a:off x="6228184" y="3789040"/>
            <a:ext cx="2736304" cy="18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7484" y="3491643"/>
            <a:ext cx="255810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Сюжетно-ролевая игра "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Пожарный"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Панкова Н\Desktop\Новая папка\P10202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2"/>
          <a:stretch/>
        </p:blipFill>
        <p:spPr bwMode="auto">
          <a:xfrm>
            <a:off x="539551" y="895794"/>
            <a:ext cx="4579557" cy="248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18012"/>
            <a:ext cx="2160240" cy="246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2495" y="364014"/>
            <a:ext cx="18025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Ролевой танец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030" y="364014"/>
            <a:ext cx="20117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Юный строитель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Наталья\Desktop\Документы\родит университет\O9aiCEldwkFw-WTapRvaBPl7Y0oP9VbaD1RVMrBtx-hX6gvi6dL_iJTR50D_Latr4doqZSJ-2TP1DFmdkQBVcHo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r="7633"/>
          <a:stretch/>
        </p:blipFill>
        <p:spPr bwMode="auto">
          <a:xfrm>
            <a:off x="3265434" y="4763613"/>
            <a:ext cx="2993571" cy="17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2"/>
    </mc:Choice>
    <mc:Fallback>
      <p:transition spd="slow" advTm="2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378</TotalTime>
  <Words>613</Words>
  <Application>Microsoft Office PowerPoint</Application>
  <PresentationFormat>Экран (4:3)</PresentationFormat>
  <Paragraphs>57</Paragraphs>
  <Slides>16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Профессия «Повар»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32</cp:revision>
  <dcterms:created xsi:type="dcterms:W3CDTF">2025-10-28T19:45:14Z</dcterms:created>
  <dcterms:modified xsi:type="dcterms:W3CDTF">2025-10-30T18:52:39Z</dcterms:modified>
</cp:coreProperties>
</file>