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493" r:id="rId3"/>
    <p:sldId id="494" r:id="rId4"/>
    <p:sldId id="495" r:id="rId5"/>
    <p:sldId id="310" r:id="rId6"/>
    <p:sldId id="486" r:id="rId7"/>
    <p:sldId id="487" r:id="rId8"/>
    <p:sldId id="488" r:id="rId9"/>
    <p:sldId id="490" r:id="rId10"/>
    <p:sldId id="496" r:id="rId11"/>
    <p:sldId id="497" r:id="rId12"/>
    <p:sldId id="4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Архангельская" initials="ИА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A"/>
    <a:srgbClr val="1872A3"/>
    <a:srgbClr val="C00000"/>
    <a:srgbClr val="F1E5E1"/>
    <a:srgbClr val="FFFFFF"/>
    <a:srgbClr val="FF679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8914" autoAdjust="0"/>
  </p:normalViewPr>
  <p:slideViewPr>
    <p:cSldViewPr>
      <p:cViewPr varScale="1">
        <p:scale>
          <a:sx n="114" d="100"/>
          <a:sy n="114" d="100"/>
        </p:scale>
        <p:origin x="31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216A0-7480-4173-97D0-A0E496A4C291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2955F-8360-4A8F-BDBC-432499720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4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955F-8360-4A8F-BDBC-432499720AD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8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DC039-599D-48E1-ABCD-07B353F44D1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5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9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1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3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hlinkClick r:id="rId14"/>
            <a:extLst>
              <a:ext uri="{FF2B5EF4-FFF2-40B4-BE49-F238E27FC236}">
                <a16:creationId xmlns:a16="http://schemas.microsoft.com/office/drawing/2014/main" xmlns="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3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B72969-8567-490C-A9E2-92C86A6A4966}"/>
              </a:ext>
            </a:extLst>
          </p:cNvPr>
          <p:cNvSpPr txBox="1"/>
          <p:nvPr/>
        </p:nvSpPr>
        <p:spPr>
          <a:xfrm>
            <a:off x="1763464" y="1548557"/>
            <a:ext cx="86211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6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600" b="1" dirty="0" smtClean="0">
              <a:solidFill>
                <a:srgbClr val="0064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solidFill>
                <a:srgbClr val="0064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solidFill>
                <a:srgbClr val="0064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>
              <a:solidFill>
                <a:srgbClr val="0064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/>
              <a:t>Архангельская Ирина Владимировна,</a:t>
            </a:r>
          </a:p>
          <a:p>
            <a:pPr algn="r"/>
            <a:r>
              <a:rPr lang="ru-RU" sz="1600" b="1" dirty="0"/>
              <a:t>директор ГБУ ДПО СО «Центр специального образования</a:t>
            </a:r>
          </a:p>
          <a:p>
            <a:pPr algn="ctr"/>
            <a:endParaRPr lang="ru-RU" b="1" dirty="0">
              <a:solidFill>
                <a:srgbClr val="1872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006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Год Семьи 202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27354" r="18221" b="27718"/>
          <a:stretch/>
        </p:blipFill>
        <p:spPr bwMode="auto">
          <a:xfrm>
            <a:off x="9990542" y="80614"/>
            <a:ext cx="1928679" cy="1377627"/>
          </a:xfrm>
          <a:prstGeom prst="rect">
            <a:avLst/>
          </a:prstGeom>
          <a:solidFill>
            <a:srgbClr val="FF679A"/>
          </a:solidFill>
        </p:spPr>
      </p:pic>
      <p:pic>
        <p:nvPicPr>
          <p:cNvPr id="9" name="New picture">
            <a:extLst>
              <a:ext uri="{FF2B5EF4-FFF2-40B4-BE49-F238E27FC236}">
                <a16:creationId xmlns:a16="http://schemas.microsoft.com/office/drawing/2014/main" xmlns="" id="{572A398A-83CA-4568-AF03-9FAA46E4F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50035" r="1606" b="-1"/>
          <a:stretch/>
        </p:blipFill>
        <p:spPr bwMode="auto">
          <a:xfrm>
            <a:off x="-1" y="4017321"/>
            <a:ext cx="12177257" cy="274299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53E4490-46AE-406B-AFE2-530F79BDCA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752" y="6105277"/>
            <a:ext cx="2969009" cy="49381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08AB1F6-ADBB-4503-A34D-55FC2754068F}"/>
              </a:ext>
            </a:extLst>
          </p:cNvPr>
          <p:cNvSpPr/>
          <p:nvPr/>
        </p:nvSpPr>
        <p:spPr>
          <a:xfrm>
            <a:off x="2145413" y="-38355"/>
            <a:ext cx="765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Министерство образования Самарской области</a:t>
            </a:r>
          </a:p>
          <a:p>
            <a:pPr algn="ctr"/>
            <a:r>
              <a:rPr lang="ru-RU" b="1" dirty="0"/>
              <a:t>Государственное бюджетное учреждение </a:t>
            </a:r>
          </a:p>
          <a:p>
            <a:pPr algn="ctr"/>
            <a:r>
              <a:rPr lang="ru-RU" b="1" dirty="0"/>
              <a:t>дополнительного профессионального образования Самарской области </a:t>
            </a:r>
          </a:p>
          <a:p>
            <a:pPr algn="ctr"/>
            <a:r>
              <a:rPr lang="ru-RU" b="1" dirty="0"/>
              <a:t> «Центр специального образования»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42390C-D78A-4BD8-AFE9-8480696DB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906" y="189000"/>
            <a:ext cx="1490911" cy="958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9635" y="1532202"/>
            <a:ext cx="94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Реализация межведомственного комплексного плана</a:t>
            </a:r>
          </a:p>
          <a:p>
            <a:pPr algn="ctr"/>
            <a:r>
              <a:rPr lang="ru-RU" b="1" dirty="0"/>
              <a:t> («дорожной карты») по развитию системы ранней помощи детям и их семьям в Самарской области на 2024-2026 г:от межведомственного аналитического и организационно-методического центра до НКО, оказывающих услуги ранней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914439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5725266" y="4239000"/>
            <a:ext cx="6466734" cy="58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" name="AutoShape 2" descr="Год Семьи 2024"/>
          <p:cNvSpPr>
            <a:spLocks noChangeAspect="1" noChangeArrowheads="1"/>
          </p:cNvSpPr>
          <p:nvPr/>
        </p:nvSpPr>
        <p:spPr bwMode="auto">
          <a:xfrm>
            <a:off x="10277614" y="611359"/>
            <a:ext cx="1080425" cy="10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Год Семьи 20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27354" r="18221" b="27718"/>
          <a:stretch/>
        </p:blipFill>
        <p:spPr bwMode="auto">
          <a:xfrm>
            <a:off x="10522387" y="70123"/>
            <a:ext cx="1410862" cy="10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66000" y="188654"/>
            <a:ext cx="8186702" cy="855346"/>
          </a:xfrm>
          <a:prstGeom prst="rect">
            <a:avLst/>
          </a:prstGeom>
          <a:solidFill>
            <a:srgbClr val="00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79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Ранняя помощь в Самарской области 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9031260B-0D03-4323-A765-126580E8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6" y="189000"/>
            <a:ext cx="1490911" cy="958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6000" y="1104578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Реализация «Дорожной карты в 2024 году»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40956" y="1738060"/>
            <a:ext cx="39922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Планируемый результат</a:t>
            </a:r>
          </a:p>
          <a:p>
            <a:pPr algn="ctr"/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Повышение доступности услуг ранней помощи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Повышение уровня информированности родителей (официальных представителей) ребенка</a:t>
            </a:r>
          </a:p>
          <a:p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91000" y="1450872"/>
            <a:ext cx="518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Маршрут ранней помощи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1211" t="17191" r="20104" b="11287"/>
          <a:stretch/>
        </p:blipFill>
        <p:spPr>
          <a:xfrm>
            <a:off x="336000" y="1797166"/>
            <a:ext cx="7155000" cy="490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14731" y="4950989"/>
            <a:ext cx="247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Прислать свои замечания Вы можете на адрес электронной почты ………</a:t>
            </a:r>
          </a:p>
        </p:txBody>
      </p:sp>
    </p:spTree>
    <p:extLst>
      <p:ext uri="{BB962C8B-B14F-4D97-AF65-F5344CB8AC3E}">
        <p14:creationId xmlns:p14="http://schemas.microsoft.com/office/powerpoint/2010/main" val="29580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5725266" y="4239000"/>
            <a:ext cx="6466734" cy="58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" name="AutoShape 2" descr="Год Семьи 2024"/>
          <p:cNvSpPr>
            <a:spLocks noChangeAspect="1" noChangeArrowheads="1"/>
          </p:cNvSpPr>
          <p:nvPr/>
        </p:nvSpPr>
        <p:spPr bwMode="auto">
          <a:xfrm>
            <a:off x="10277614" y="611359"/>
            <a:ext cx="1080425" cy="10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Год Семьи 20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27354" r="18221" b="27718"/>
          <a:stretch/>
        </p:blipFill>
        <p:spPr bwMode="auto">
          <a:xfrm>
            <a:off x="10522387" y="70123"/>
            <a:ext cx="1410862" cy="10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66000" y="188654"/>
            <a:ext cx="8186702" cy="855346"/>
          </a:xfrm>
          <a:prstGeom prst="rect">
            <a:avLst/>
          </a:prstGeom>
          <a:solidFill>
            <a:srgbClr val="00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79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Ранняя помощь в Самарской области 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9031260B-0D03-4323-A765-126580E8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6" y="189000"/>
            <a:ext cx="1490911" cy="958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6000" y="1098370"/>
            <a:ext cx="54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РЕЗЕРВЫ</a:t>
            </a:r>
            <a:r>
              <a:rPr lang="en-US" sz="2400" b="1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РАЗВИТИЕ ВЗАИМОДЕЙСТВИЯ С НКО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25533" y="1609625"/>
            <a:ext cx="39922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Планируемый результат</a:t>
            </a:r>
          </a:p>
          <a:p>
            <a:pPr algn="ctr"/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Повышение доступности и охвата услугами ранней помощи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Повышение уровня информированности и компетенций родителей (официальных представителей) ребенка</a:t>
            </a:r>
          </a:p>
          <a:p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583817" y="3589337"/>
            <a:ext cx="2160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НКО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5266" y="1556951"/>
            <a:ext cx="21600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Быстро реагирует на потребности целевой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86698" y="2761586"/>
            <a:ext cx="216000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Высокий уровень доверия со стороны родителей и как следствие своевременное вовлечение в СРП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84362" y="4836080"/>
            <a:ext cx="2160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Эффективное информирование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84362" y="5828152"/>
            <a:ext cx="2160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Оказание услуг ранней помощи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2226000" y="2169000"/>
            <a:ext cx="1358362" cy="1420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3"/>
          </p:cNvCxnSpPr>
          <p:nvPr/>
        </p:nvCxnSpPr>
        <p:spPr>
          <a:xfrm>
            <a:off x="2743817" y="3774003"/>
            <a:ext cx="8561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9" idx="1"/>
          </p:cNvCxnSpPr>
          <p:nvPr/>
        </p:nvCxnSpPr>
        <p:spPr>
          <a:xfrm>
            <a:off x="2226000" y="3958669"/>
            <a:ext cx="1358362" cy="1200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2" idx="2"/>
            <a:endCxn id="21" idx="1"/>
          </p:cNvCxnSpPr>
          <p:nvPr/>
        </p:nvCxnSpPr>
        <p:spPr>
          <a:xfrm>
            <a:off x="1663817" y="3958669"/>
            <a:ext cx="1920545" cy="219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29" y="4668855"/>
            <a:ext cx="3442328" cy="18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9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00" y="2034000"/>
            <a:ext cx="11315880" cy="2700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16000" y="117094"/>
            <a:ext cx="11076436" cy="172354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Государственное бюджетное учреждение дополнительного профессионального образования Самарской области 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«Центр специального образования»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6000" y="5274000"/>
            <a:ext cx="101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БЛАГОДАРЮ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571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5725266" y="4239000"/>
            <a:ext cx="6466734" cy="58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" name="AutoShape 2" descr="Год Семьи 2024"/>
          <p:cNvSpPr>
            <a:spLocks noChangeAspect="1" noChangeArrowheads="1"/>
          </p:cNvSpPr>
          <p:nvPr/>
        </p:nvSpPr>
        <p:spPr bwMode="auto">
          <a:xfrm>
            <a:off x="10277614" y="611359"/>
            <a:ext cx="1080425" cy="10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Год Семьи 20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27354" r="18221" b="27718"/>
          <a:stretch/>
        </p:blipFill>
        <p:spPr bwMode="auto">
          <a:xfrm>
            <a:off x="10522387" y="70123"/>
            <a:ext cx="1410862" cy="10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66000" y="188654"/>
            <a:ext cx="8186702" cy="855346"/>
          </a:xfrm>
          <a:prstGeom prst="rect">
            <a:avLst/>
          </a:prstGeom>
          <a:solidFill>
            <a:srgbClr val="00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79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Ранняя помощь в Самарской области 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9031260B-0D03-4323-A765-126580E8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6" y="189000"/>
            <a:ext cx="1490911" cy="9583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79594" y="1940392"/>
            <a:ext cx="73164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" panose="020F0502020204030204" pitchFamily="34" charset="0"/>
              </a:rPr>
              <a:t>Утверждены:</a:t>
            </a:r>
            <a:endParaRPr lang="ru-RU" dirty="0">
              <a:latin typeface="Calibri" panose="020F0502020204030204" pitchFamily="34" charset="0"/>
            </a:endParaRP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а) </a:t>
            </a:r>
            <a:r>
              <a:rPr lang="ru-RU" dirty="0" smtClean="0">
                <a:latin typeface="Calibri" panose="020F0502020204030204" pitchFamily="34" charset="0"/>
              </a:rPr>
              <a:t>Порядок межведомственного взаимодействия при оказании услуг ранней помощи детям и их семьям в Самарской области;</a:t>
            </a:r>
            <a:endParaRPr lang="ru-RU" dirty="0">
              <a:latin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Calibri" panose="020F0502020204030204" pitchFamily="34" charset="0"/>
              </a:rPr>
              <a:t>б) Перечень услуг ранней </a:t>
            </a:r>
            <a:r>
              <a:rPr lang="ru-RU" dirty="0">
                <a:latin typeface="Calibri" panose="020F0502020204030204" pitchFamily="34" charset="0"/>
              </a:rPr>
              <a:t>помощи детям и их семьям в Самарской области;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в</a:t>
            </a:r>
            <a:r>
              <a:rPr lang="ru-RU" dirty="0" smtClean="0">
                <a:latin typeface="Calibri" panose="020F0502020204030204" pitchFamily="34" charset="0"/>
              </a:rPr>
              <a:t>) </a:t>
            </a:r>
            <a:r>
              <a:rPr lang="ru-RU" dirty="0">
                <a:latin typeface="Calibri" panose="020F0502020204030204" pitchFamily="34" charset="0"/>
              </a:rPr>
              <a:t>Перечень организаций, </a:t>
            </a:r>
            <a:r>
              <a:rPr lang="ru-RU" dirty="0" smtClean="0">
                <a:latin typeface="Calibri" panose="020F0502020204030204" pitchFamily="34" charset="0"/>
              </a:rPr>
              <a:t>оказывающих услуги ранней помощи детям </a:t>
            </a:r>
            <a:r>
              <a:rPr lang="ru-RU" dirty="0">
                <a:latin typeface="Calibri" panose="020F0502020204030204" pitchFamily="34" charset="0"/>
              </a:rPr>
              <a:t>и их семьям в Самарской области</a:t>
            </a:r>
            <a:r>
              <a:rPr lang="ru-RU" dirty="0" smtClean="0"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ru-RU" dirty="0" smtClean="0">
                <a:latin typeface="Calibri" panose="020F0502020204030204" pitchFamily="34" charset="0"/>
              </a:rPr>
              <a:t>г) Положение об оказании услуг ранней помощи </a:t>
            </a:r>
            <a:r>
              <a:rPr lang="ru-RU" dirty="0">
                <a:latin typeface="Calibri" panose="020F0502020204030204" pitchFamily="34" charset="0"/>
              </a:rPr>
              <a:t>детям и их семьям в Самарской области</a:t>
            </a:r>
            <a:r>
              <a:rPr lang="ru-RU" dirty="0" smtClean="0"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д</a:t>
            </a:r>
            <a:r>
              <a:rPr lang="ru-RU" dirty="0" smtClean="0">
                <a:latin typeface="Calibri" panose="020F0502020204030204" pitchFamily="34" charset="0"/>
              </a:rPr>
              <a:t>) Показатели эффективности и качества деятельности служб (кабинетов) ранней помощи при оказании услуг ранней помощи детям и их семьям в Самарской области</a:t>
            </a:r>
            <a:endParaRPr lang="ru-RU" dirty="0">
              <a:latin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Calibri" panose="020F0502020204030204" pitchFamily="34" charset="0"/>
              </a:rPr>
              <a:t> 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5222" y="1294061"/>
            <a:ext cx="6992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"/>
              </a:rPr>
              <a:t>ПОСТАНОВЛЕНИЕ ПРАВИТЕЛЬСТВА САМАРСКОЙ ОБЛАСТИ</a:t>
            </a:r>
          </a:p>
          <a:p>
            <a:pPr algn="ctr"/>
            <a:r>
              <a:rPr lang="ru-RU" dirty="0" smtClean="0">
                <a:latin typeface=""/>
              </a:rPr>
              <a:t> </a:t>
            </a:r>
            <a:r>
              <a:rPr lang="ru-RU" dirty="0">
                <a:latin typeface=""/>
              </a:rPr>
              <a:t>от </a:t>
            </a:r>
            <a:r>
              <a:rPr lang="ru-RU" dirty="0" smtClean="0">
                <a:latin typeface=""/>
              </a:rPr>
              <a:t>02.08.2022 года №</a:t>
            </a:r>
            <a:r>
              <a:rPr lang="en-US" dirty="0" smtClean="0">
                <a:latin typeface=""/>
              </a:rPr>
              <a:t>614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1633" t="15276" r="32662" b="6426"/>
          <a:stretch/>
        </p:blipFill>
        <p:spPr>
          <a:xfrm>
            <a:off x="417805" y="1402051"/>
            <a:ext cx="3465001" cy="477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85038" y="5532335"/>
            <a:ext cx="7478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</a:rPr>
              <a:t>Межведомственным аналитическим и организационно-методическим центром по оказанию услуг ранней помощи в Самарской </a:t>
            </a:r>
            <a:r>
              <a:rPr lang="ru-RU" dirty="0" smtClean="0">
                <a:latin typeface="Calibri" panose="020F0502020204030204" pitchFamily="34" charset="0"/>
              </a:rPr>
              <a:t>области определено ГБУ ДПО СО «Центр </a:t>
            </a:r>
            <a:r>
              <a:rPr lang="ru-RU" dirty="0">
                <a:latin typeface="Calibri" panose="020F0502020204030204" pitchFamily="34" charset="0"/>
              </a:rPr>
              <a:t>специального образования" </a:t>
            </a:r>
            <a:r>
              <a:rPr lang="ru-RU" dirty="0" smtClean="0">
                <a:latin typeface="Calibri" panose="020F0502020204030204" pitchFamily="34" charset="0"/>
              </a:rPr>
              <a:t>(ЦСО</a:t>
            </a:r>
            <a:r>
              <a:rPr lang="ru-RU" dirty="0">
                <a:latin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491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5725266" y="4239000"/>
            <a:ext cx="6466734" cy="58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" name="AutoShape 2" descr="Год Семьи 2024"/>
          <p:cNvSpPr>
            <a:spLocks noChangeAspect="1" noChangeArrowheads="1"/>
          </p:cNvSpPr>
          <p:nvPr/>
        </p:nvSpPr>
        <p:spPr bwMode="auto">
          <a:xfrm>
            <a:off x="10277614" y="611359"/>
            <a:ext cx="1080425" cy="10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Год Семьи 20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27354" r="18221" b="27718"/>
          <a:stretch/>
        </p:blipFill>
        <p:spPr bwMode="auto">
          <a:xfrm>
            <a:off x="10522387" y="70123"/>
            <a:ext cx="1410862" cy="10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66000" y="188654"/>
            <a:ext cx="8186702" cy="855346"/>
          </a:xfrm>
          <a:prstGeom prst="rect">
            <a:avLst/>
          </a:prstGeom>
          <a:solidFill>
            <a:srgbClr val="00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79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Ранняя помощь в Самарской области 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9031260B-0D03-4323-A765-126580E8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6" y="189000"/>
            <a:ext cx="1490911" cy="9583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01455" y="3828543"/>
            <a:ext cx="2160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Ранняя помощь детям и их семьям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46694" y="2429939"/>
            <a:ext cx="2160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Потребность в РП (целевая группа)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11000" y="2498031"/>
            <a:ext cx="2160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Нормативное обеспечение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62387" y="3591212"/>
            <a:ext cx="2160000" cy="12327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Организационные структуры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Услуги ранней помощи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481000" y="5422181"/>
            <a:ext cx="2160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Кадровое обеспечение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66000" y="3831599"/>
            <a:ext cx="2160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Координация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66000" y="5409000"/>
            <a:ext cx="2160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Межведомственное взаимодействие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76000" y="2574000"/>
            <a:ext cx="2160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Методическое обеспечение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1851" y="1386546"/>
            <a:ext cx="625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Компоненты ранней помощи детям и их семьям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4026000" y="4323543"/>
            <a:ext cx="1075455" cy="1085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1"/>
            <a:endCxn id="16" idx="3"/>
          </p:cNvCxnSpPr>
          <p:nvPr/>
        </p:nvCxnSpPr>
        <p:spPr>
          <a:xfrm flipH="1" flipV="1">
            <a:off x="4026000" y="4016265"/>
            <a:ext cx="1075455" cy="135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3"/>
          </p:cNvCxnSpPr>
          <p:nvPr/>
        </p:nvCxnSpPr>
        <p:spPr>
          <a:xfrm flipV="1">
            <a:off x="7261455" y="4074515"/>
            <a:ext cx="1100932" cy="77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261455" y="4323543"/>
            <a:ext cx="1264545" cy="1085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8" idx="3"/>
          </p:cNvCxnSpPr>
          <p:nvPr/>
        </p:nvCxnSpPr>
        <p:spPr>
          <a:xfrm flipH="1" flipV="1">
            <a:off x="3936000" y="2897166"/>
            <a:ext cx="1350000" cy="918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8" idx="0"/>
          </p:cNvCxnSpPr>
          <p:nvPr/>
        </p:nvCxnSpPr>
        <p:spPr>
          <a:xfrm flipV="1">
            <a:off x="6181455" y="3067575"/>
            <a:ext cx="0" cy="760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7153500" y="2889000"/>
            <a:ext cx="1057500" cy="926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4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5725266" y="4239000"/>
            <a:ext cx="6466734" cy="58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" name="AutoShape 2" descr="Год Семьи 2024"/>
          <p:cNvSpPr>
            <a:spLocks noChangeAspect="1" noChangeArrowheads="1"/>
          </p:cNvSpPr>
          <p:nvPr/>
        </p:nvSpPr>
        <p:spPr bwMode="auto">
          <a:xfrm>
            <a:off x="10277614" y="611359"/>
            <a:ext cx="1080425" cy="10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Год Семьи 20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27354" r="18221" b="27718"/>
          <a:stretch/>
        </p:blipFill>
        <p:spPr bwMode="auto">
          <a:xfrm>
            <a:off x="10522387" y="70123"/>
            <a:ext cx="1410862" cy="10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9708" y="155810"/>
            <a:ext cx="8186702" cy="855346"/>
          </a:xfrm>
          <a:prstGeom prst="rect">
            <a:avLst/>
          </a:prstGeom>
          <a:solidFill>
            <a:srgbClr val="00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79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Ранняя помощь в Самарской области 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9031260B-0D03-4323-A765-126580E8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6" y="189000"/>
            <a:ext cx="1490911" cy="95835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918361" y="1778950"/>
            <a:ext cx="10179730" cy="4903280"/>
            <a:chOff x="1146163" y="1220049"/>
            <a:chExt cx="10179730" cy="49032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810436" y="1547110"/>
              <a:ext cx="2376264" cy="720080"/>
            </a:xfrm>
            <a:prstGeom prst="rect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ЦСО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7418830" y="4319104"/>
              <a:ext cx="2664296" cy="792088"/>
            </a:xfrm>
            <a:prstGeom prst="roundRect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Оказание </a:t>
              </a:r>
              <a:r>
                <a:rPr lang="ru-RU" dirty="0">
                  <a:solidFill>
                    <a:schemeClr val="tx1"/>
                  </a:solidFill>
                </a:rPr>
                <a:t>услуг РП</a:t>
              </a: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927626" y="4464000"/>
              <a:ext cx="3150350" cy="1582130"/>
            </a:xfrm>
            <a:prstGeom prst="roundRect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Курсы повышения квалификации </a:t>
              </a:r>
            </a:p>
            <a:p>
              <a:pPr algn="ctr"/>
              <a:r>
                <a:rPr lang="ru-RU" dirty="0">
                  <a:solidFill>
                    <a:schemeClr val="tx1"/>
                  </a:solidFill>
                </a:rPr>
                <a:t>Семинары</a:t>
              </a:r>
            </a:p>
            <a:p>
              <a:pPr algn="ctr"/>
              <a:r>
                <a:rPr lang="ru-RU" dirty="0">
                  <a:solidFill>
                    <a:schemeClr val="tx1"/>
                  </a:solidFill>
                </a:rPr>
                <a:t>Конференции</a:t>
              </a:r>
            </a:p>
            <a:p>
              <a:pPr algn="ctr"/>
              <a:r>
                <a:rPr lang="ru-RU" dirty="0">
                  <a:solidFill>
                    <a:schemeClr val="tx1"/>
                  </a:solidFill>
                </a:rPr>
                <a:t>Конкурсы </a:t>
              </a:r>
              <a:r>
                <a:rPr lang="ru-RU" dirty="0" err="1">
                  <a:solidFill>
                    <a:schemeClr val="tx1"/>
                  </a:solidFill>
                </a:rPr>
                <a:t>пед</a:t>
              </a:r>
              <a:r>
                <a:rPr lang="ru-RU" dirty="0">
                  <a:solidFill>
                    <a:schemeClr val="tx1"/>
                  </a:solidFill>
                </a:rPr>
                <a:t>. мастерства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603851" y="2934000"/>
              <a:ext cx="2664296" cy="1051357"/>
            </a:xfrm>
            <a:prstGeom prst="roundRect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Информационно-аналитическая </a:t>
              </a:r>
              <a:r>
                <a:rPr lang="ru-RU" dirty="0" smtClean="0">
                  <a:solidFill>
                    <a:schemeClr val="tx1"/>
                  </a:solidFill>
                </a:rPr>
                <a:t>работа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8661000" y="3048812"/>
              <a:ext cx="2664296" cy="1050243"/>
            </a:xfrm>
            <a:prstGeom prst="roundRect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Координатор СРП в </a:t>
              </a:r>
              <a:r>
                <a:rPr lang="ru-RU" dirty="0" smtClean="0">
                  <a:solidFill>
                    <a:schemeClr val="tx1"/>
                  </a:solidFill>
                </a:rPr>
                <a:t>образовании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5417678" y="5331241"/>
              <a:ext cx="2664296" cy="792088"/>
            </a:xfrm>
            <a:prstGeom prst="roundRect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Методическая работа</a:t>
              </a:r>
            </a:p>
            <a:p>
              <a:pPr algn="ctr"/>
              <a:r>
                <a:rPr lang="ru-RU" dirty="0">
                  <a:solidFill>
                    <a:schemeClr val="tx1"/>
                  </a:solidFill>
                </a:rPr>
                <a:t>(обобщение и адаптация методик)</a:t>
              </a: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flipH="1">
              <a:off x="4248396" y="2286012"/>
              <a:ext cx="882098" cy="8832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>
              <a:off x="4987444" y="2285787"/>
              <a:ext cx="823190" cy="22452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12" idx="3"/>
            </p:cNvCxnSpPr>
            <p:nvPr/>
          </p:nvCxnSpPr>
          <p:spPr>
            <a:xfrm>
              <a:off x="7186700" y="1907150"/>
              <a:ext cx="1512501" cy="11230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7116080" y="2274140"/>
              <a:ext cx="599920" cy="20449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6482977" y="2274140"/>
              <a:ext cx="102009" cy="30571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12" idx="1"/>
            </p:cNvCxnSpPr>
            <p:nvPr/>
          </p:nvCxnSpPr>
          <p:spPr>
            <a:xfrm flipH="1" flipV="1">
              <a:off x="3772855" y="1760111"/>
              <a:ext cx="1037581" cy="1470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Скругленный прямоугольник 24"/>
            <p:cNvSpPr/>
            <p:nvPr/>
          </p:nvSpPr>
          <p:spPr>
            <a:xfrm>
              <a:off x="1146163" y="1253029"/>
              <a:ext cx="2664296" cy="1051357"/>
            </a:xfrm>
            <a:prstGeom prst="roundRect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Сбор статистики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8661597" y="1220049"/>
              <a:ext cx="2664296" cy="1051357"/>
            </a:xfrm>
            <a:prstGeom prst="roundRect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Аудит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 flipV="1">
              <a:off x="7186700" y="1465280"/>
              <a:ext cx="1471901" cy="3131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677814" y="1098318"/>
            <a:ext cx="1089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Межведомственный аналитический </a:t>
            </a:r>
            <a:r>
              <a:rPr lang="ru-RU" sz="2000" dirty="0">
                <a:latin typeface="Calibri" panose="020F0502020204030204" pitchFamily="34" charset="0"/>
              </a:rPr>
              <a:t>и </a:t>
            </a:r>
            <a:r>
              <a:rPr lang="ru-RU" sz="2000" dirty="0" smtClean="0">
                <a:latin typeface="Calibri" panose="020F0502020204030204" pitchFamily="34" charset="0"/>
              </a:rPr>
              <a:t>организационно-методический центр </a:t>
            </a:r>
            <a:r>
              <a:rPr lang="ru-RU" sz="2000" dirty="0">
                <a:latin typeface="Calibri" panose="020F0502020204030204" pitchFamily="34" charset="0"/>
              </a:rPr>
              <a:t>по оказанию услуг ранней помощи в Самарской области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106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5725266" y="4239000"/>
            <a:ext cx="6466734" cy="58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" name="AutoShape 2" descr="Год Семьи 2024"/>
          <p:cNvSpPr>
            <a:spLocks noChangeAspect="1" noChangeArrowheads="1"/>
          </p:cNvSpPr>
          <p:nvPr/>
        </p:nvSpPr>
        <p:spPr bwMode="auto">
          <a:xfrm>
            <a:off x="10277614" y="611359"/>
            <a:ext cx="1080425" cy="10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Год Семьи 20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27354" r="18221" b="27718"/>
          <a:stretch/>
        </p:blipFill>
        <p:spPr bwMode="auto">
          <a:xfrm>
            <a:off x="10522387" y="70123"/>
            <a:ext cx="1410862" cy="10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66000" y="188654"/>
            <a:ext cx="8186702" cy="855346"/>
          </a:xfrm>
          <a:prstGeom prst="rect">
            <a:avLst/>
          </a:prstGeom>
          <a:solidFill>
            <a:srgbClr val="00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79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Ранняя помощь в Самарской области 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9031260B-0D03-4323-A765-126580E8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6" y="189000"/>
            <a:ext cx="1490911" cy="958350"/>
          </a:xfrm>
          <a:prstGeom prst="rect">
            <a:avLst/>
          </a:prstGeom>
        </p:spPr>
      </p:pic>
      <p:graphicFrame>
        <p:nvGraphicFramePr>
          <p:cNvPr id="11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2422"/>
              </p:ext>
            </p:extLst>
          </p:nvPr>
        </p:nvGraphicFramePr>
        <p:xfrm>
          <a:off x="6302421" y="2004651"/>
          <a:ext cx="5540990" cy="41681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69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240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97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</a:p>
                  </a:txBody>
                  <a:tcPr marL="0" marR="0" marT="0" marB="0" anchor="ctr"/>
                </a:tc>
              </a:tr>
              <a:tr h="7351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 внедрение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АРМ «ИС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КРиА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Ведение учета детей и их семей (законных представителей), нуждающихся в ранней помощи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18062932"/>
                  </a:ext>
                </a:extLst>
              </a:tr>
              <a:tr h="8638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перечня услуг ранней помощи в соответствии с отраслевыми услугами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Оказание услуг ранней помощи в рамках государственного (муниципального) задания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907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экспертизы услуг ранней помощи, оказываемых в системах образования, здравоохранения и социальной защиты населения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j-cs"/>
                        </a:rPr>
                        <a:t>Принятие организационных и управленческих решений</a:t>
                      </a:r>
                      <a:endParaRPr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7855">
                <a:tc>
                  <a:txBody>
                    <a:bodyPr/>
                    <a:lstStyle/>
                    <a:p>
                      <a:pPr marL="0" marR="21272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специалистов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j-cs"/>
                        </a:rPr>
                        <a:t>Повышение квалификации специалистов, оказывающих услуги ранней помощи</a:t>
                      </a:r>
                      <a:endParaRPr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j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36000" y="1478888"/>
            <a:ext cx="502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Организационные </a:t>
            </a:r>
            <a:r>
              <a:rPr lang="ru-RU" dirty="0" smtClean="0"/>
              <a:t>решения с 2022 по 2024 годы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0226" y="2661166"/>
            <a:ext cx="5413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latin typeface="Calibri" panose="020F0502020204030204" pitchFamily="34" charset="0"/>
              </a:rPr>
              <a:t>П</a:t>
            </a:r>
            <a:r>
              <a:rPr lang="ru-RU" altLang="ru-RU" dirty="0" smtClean="0">
                <a:latin typeface="Calibri" panose="020F0502020204030204" pitchFamily="34" charset="0"/>
              </a:rPr>
              <a:t>о итогам 9 месяцев 2024 года </a:t>
            </a:r>
            <a:r>
              <a:rPr lang="ru-RU" altLang="ru-RU" dirty="0">
                <a:latin typeface="Calibri" panose="020F0502020204030204" pitchFamily="34" charset="0"/>
              </a:rPr>
              <a:t>– </a:t>
            </a:r>
            <a:r>
              <a:rPr lang="ru-RU" altLang="ru-RU" dirty="0" smtClean="0">
                <a:latin typeface="Calibri" panose="020F0502020204030204" pitchFamily="34" charset="0"/>
              </a:rPr>
              <a:t>22,9% </a:t>
            </a:r>
            <a:r>
              <a:rPr lang="ru-RU" altLang="ru-RU" dirty="0">
                <a:latin typeface="Calibri" panose="020F0502020204030204" pitchFamily="34" charset="0"/>
              </a:rPr>
              <a:t>детей в возрасте от </a:t>
            </a:r>
            <a:r>
              <a:rPr lang="ru-RU" altLang="ru-RU" dirty="0" smtClean="0">
                <a:latin typeface="Calibri" panose="020F0502020204030204" pitchFamily="34" charset="0"/>
              </a:rPr>
              <a:t>0 </a:t>
            </a:r>
            <a:r>
              <a:rPr lang="ru-RU" altLang="ru-RU" dirty="0">
                <a:latin typeface="Calibri" panose="020F0502020204030204" pitchFamily="34" charset="0"/>
              </a:rPr>
              <a:t>до 3 лет  11 месяцев потенциально нуждаются в услугах ранней помощи </a:t>
            </a:r>
          </a:p>
          <a:p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271" y="1618177"/>
            <a:ext cx="551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Количество детей в Самарской области в возрасте от 0 до </a:t>
            </a:r>
            <a:r>
              <a:rPr lang="ru-RU" altLang="ru-RU" dirty="0">
                <a:latin typeface="Calibri" panose="020F0502020204030204" pitchFamily="34" charset="0"/>
              </a:rPr>
              <a:t>3 лет  11 месяцев </a:t>
            </a:r>
            <a:r>
              <a:rPr lang="ru-RU" dirty="0" smtClean="0"/>
              <a:t>на 01.01.2024 – 142 763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2906" y="3931335"/>
            <a:ext cx="542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/>
              <a:t>По состоянию на 1 октября 2024 года </a:t>
            </a:r>
            <a:r>
              <a:rPr lang="ru-RU" dirty="0"/>
              <a:t>3852 ребенка </a:t>
            </a:r>
            <a:r>
              <a:rPr lang="ru-RU" dirty="0" smtClean="0"/>
              <a:t>отнесены </a:t>
            </a:r>
            <a:r>
              <a:rPr lang="ru-RU" dirty="0"/>
              <a:t>к целевой </a:t>
            </a:r>
            <a:r>
              <a:rPr lang="ru-RU" dirty="0" smtClean="0"/>
              <a:t>группе потенциально нуждающихся в ранней помощи в </a:t>
            </a:r>
            <a:r>
              <a:rPr lang="ru-RU" dirty="0"/>
              <a:t>истекшем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998" y="5535259"/>
            <a:ext cx="6120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dirty="0">
                <a:latin typeface="Calibri" panose="020F0502020204030204" pitchFamily="34" charset="0"/>
              </a:rPr>
              <a:t>(по данным мониторинга министерства </a:t>
            </a:r>
            <a:r>
              <a:rPr lang="ru-RU" altLang="ru-RU" sz="1400" dirty="0" smtClean="0">
                <a:latin typeface="Calibri" panose="020F0502020204030204" pitchFamily="34" charset="0"/>
              </a:rPr>
              <a:t>здравоохранения</a:t>
            </a:r>
          </a:p>
          <a:p>
            <a:pPr algn="ctr">
              <a:defRPr/>
            </a:pPr>
            <a:r>
              <a:rPr lang="ru-RU" altLang="ru-RU" sz="1400" dirty="0" smtClean="0">
                <a:latin typeface="Calibri" panose="020F0502020204030204" pitchFamily="34" charset="0"/>
              </a:rPr>
              <a:t>Самарской </a:t>
            </a:r>
            <a:r>
              <a:rPr lang="ru-RU" altLang="ru-RU" sz="1400" dirty="0">
                <a:latin typeface="Calibri" panose="020F0502020204030204" pitchFamily="34" charset="0"/>
              </a:rPr>
              <a:t>области)</a:t>
            </a:r>
          </a:p>
        </p:txBody>
      </p:sp>
    </p:spTree>
    <p:extLst>
      <p:ext uri="{BB962C8B-B14F-4D97-AF65-F5344CB8AC3E}">
        <p14:creationId xmlns:p14="http://schemas.microsoft.com/office/powerpoint/2010/main" val="18943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5725266" y="4239000"/>
            <a:ext cx="6466734" cy="58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" name="AutoShape 2" descr="Год Семьи 2024"/>
          <p:cNvSpPr>
            <a:spLocks noChangeAspect="1" noChangeArrowheads="1"/>
          </p:cNvSpPr>
          <p:nvPr/>
        </p:nvSpPr>
        <p:spPr bwMode="auto">
          <a:xfrm>
            <a:off x="10277614" y="611359"/>
            <a:ext cx="1080425" cy="10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Год Семьи 20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27354" r="18221" b="27718"/>
          <a:stretch/>
        </p:blipFill>
        <p:spPr bwMode="auto">
          <a:xfrm>
            <a:off x="10522387" y="70123"/>
            <a:ext cx="1410862" cy="10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66000" y="188654"/>
            <a:ext cx="8186702" cy="855346"/>
          </a:xfrm>
          <a:prstGeom prst="rect">
            <a:avLst/>
          </a:prstGeom>
          <a:solidFill>
            <a:srgbClr val="00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79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Ранняя помощь в Самарской области 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9031260B-0D03-4323-A765-126580E8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6" y="189000"/>
            <a:ext cx="1490911" cy="95835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34092" t="16599" r="34321" b="4210"/>
          <a:stretch/>
        </p:blipFill>
        <p:spPr>
          <a:xfrm>
            <a:off x="786001" y="1809000"/>
            <a:ext cx="2880000" cy="423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93809" y="2216177"/>
            <a:ext cx="68440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</a:rPr>
              <a:t>Рекомендовать исполнительным органам субъектов Российской Федерации: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а) принять нормативные правовые акты, регулирующие вопросы организации, осуществления и координации ранней помощи детям и их семьям, включая информационное межведомственное взаимодействие между исполнительными органами субъектов Российской Федерации в сферах социальной защиты, образования и здравоохранения, в том числе об организациях, осуществляющих услуги по ранней помощи детям и их </a:t>
            </a:r>
            <a:r>
              <a:rPr lang="ru-RU" dirty="0" smtClean="0">
                <a:latin typeface="Calibri" panose="020F0502020204030204" pitchFamily="34" charset="0"/>
              </a:rPr>
              <a:t>семьям…..;</a:t>
            </a:r>
            <a:endParaRPr lang="ru-RU" dirty="0">
              <a:latin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Calibri" panose="020F0502020204030204" pitchFamily="34" charset="0"/>
              </a:rPr>
              <a:t>г</a:t>
            </a:r>
            <a:r>
              <a:rPr lang="ru-RU" dirty="0">
                <a:latin typeface="Calibri" panose="020F0502020204030204" pitchFamily="34" charset="0"/>
              </a:rPr>
              <a:t>) обеспечить полноту и доступность информации о реабилитационных организациях, оказывающих услуги по ранней помощи детям и их семьям, </a:t>
            </a:r>
            <a:r>
              <a:rPr lang="ru-RU" dirty="0" smtClean="0">
                <a:latin typeface="Calibri" panose="020F0502020204030204" pitchFamily="34" charset="0"/>
              </a:rPr>
              <a:t>….".</a:t>
            </a:r>
            <a:endParaRPr lang="ru-RU" dirty="0">
              <a:latin typeface="Calibri" panose="020F0502020204030204" pitchFamily="34" charset="0"/>
            </a:endParaRPr>
          </a:p>
          <a:p>
            <a:pPr algn="just"/>
            <a:r>
              <a:rPr lang="ru-RU" dirty="0">
                <a:latin typeface="Calibri" panose="020F0502020204030204" pitchFamily="34" charset="0"/>
              </a:rPr>
              <a:t>4. Настоящее постановление вступает в силу с 1 марта 2025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46046" y="1485834"/>
            <a:ext cx="7511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"/>
              </a:rPr>
              <a:t>ПОСТАНОВЛЕНИЕ ПРАВИТЕЛЬСТВА РОССИЙСКОЙ ФЕДЕРАЦИИ</a:t>
            </a:r>
          </a:p>
          <a:p>
            <a:pPr algn="ctr"/>
            <a:r>
              <a:rPr lang="ru-RU" dirty="0" smtClean="0">
                <a:latin typeface=""/>
              </a:rPr>
              <a:t> </a:t>
            </a:r>
            <a:r>
              <a:rPr lang="ru-RU" dirty="0">
                <a:latin typeface=""/>
              </a:rPr>
              <a:t>от 16 августа 2024 г. N 1099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8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5725266" y="4239000"/>
            <a:ext cx="6466734" cy="58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" name="AutoShape 2" descr="Год Семьи 2024"/>
          <p:cNvSpPr>
            <a:spLocks noChangeAspect="1" noChangeArrowheads="1"/>
          </p:cNvSpPr>
          <p:nvPr/>
        </p:nvSpPr>
        <p:spPr bwMode="auto">
          <a:xfrm>
            <a:off x="10277614" y="611359"/>
            <a:ext cx="1080425" cy="10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Год Семьи 20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27354" r="18221" b="27718"/>
          <a:stretch/>
        </p:blipFill>
        <p:spPr bwMode="auto">
          <a:xfrm>
            <a:off x="10522387" y="70123"/>
            <a:ext cx="1410862" cy="10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66000" y="188654"/>
            <a:ext cx="8186702" cy="855346"/>
          </a:xfrm>
          <a:prstGeom prst="rect">
            <a:avLst/>
          </a:prstGeom>
          <a:solidFill>
            <a:srgbClr val="00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79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Ранняя помощь в Самарской области 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9031260B-0D03-4323-A765-126580E8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6" y="189000"/>
            <a:ext cx="1490911" cy="958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5432" t="12467" r="34672" b="11417"/>
          <a:stretch/>
        </p:blipFill>
        <p:spPr>
          <a:xfrm>
            <a:off x="483751" y="1359000"/>
            <a:ext cx="3555000" cy="504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61000" y="1359000"/>
            <a:ext cx="76822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libri" panose="020F0502020204030204" pitchFamily="34" charset="0"/>
              </a:rPr>
              <a:t>Цель - консолидация ресурсов для развития в Самарской области системы ранней помощи детям и их </a:t>
            </a:r>
            <a:r>
              <a:rPr lang="ru-RU" sz="1600" dirty="0" smtClean="0">
                <a:latin typeface="Calibri" panose="020F0502020204030204" pitchFamily="34" charset="0"/>
              </a:rPr>
              <a:t>семьям, …, повышение </a:t>
            </a:r>
            <a:r>
              <a:rPr lang="ru-RU" sz="1600" dirty="0">
                <a:latin typeface="Calibri" panose="020F0502020204030204" pitchFamily="34" charset="0"/>
              </a:rPr>
              <a:t>компетенций родителей в вопросах развития </a:t>
            </a:r>
            <a:r>
              <a:rPr lang="ru-RU" sz="1600" dirty="0" smtClean="0">
                <a:latin typeface="Calibri" panose="020F0502020204030204" pitchFamily="34" charset="0"/>
              </a:rPr>
              <a:t>ребенка.</a:t>
            </a:r>
            <a:endParaRPr lang="ru-RU" sz="1600" dirty="0">
              <a:latin typeface="Calibri" panose="020F0502020204030204" pitchFamily="34" charset="0"/>
            </a:endParaRPr>
          </a:p>
          <a:p>
            <a:pPr algn="just"/>
            <a:r>
              <a:rPr lang="ru-RU" sz="1600" dirty="0">
                <a:latin typeface="Calibri" panose="020F0502020204030204" pitchFamily="34" charset="0"/>
              </a:rPr>
              <a:t>Задачи: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</a:rPr>
              <a:t>создание условий для оказания доступной и качественной ранней помощи детям, имеющим отклонения в развитии и риск их появления;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</a:rPr>
              <a:t>обеспечение профилактики детской </a:t>
            </a:r>
            <a:r>
              <a:rPr lang="ru-RU" sz="1600" dirty="0" smtClean="0">
                <a:latin typeface="Calibri" panose="020F0502020204030204" pitchFamily="34" charset="0"/>
              </a:rPr>
              <a:t>инвалидности ….;</a:t>
            </a:r>
            <a:endParaRPr lang="ru-RU" sz="1600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</a:rPr>
              <a:t>обеспечение доступности ранней помощи для детей целевой группы (дети от 0 до 4 лет III - V групп </a:t>
            </a:r>
            <a:r>
              <a:rPr lang="ru-RU" sz="1600" dirty="0" smtClean="0">
                <a:latin typeface="Calibri" panose="020F0502020204030204" pitchFamily="34" charset="0"/>
              </a:rPr>
              <a:t>здоровья </a:t>
            </a:r>
            <a:r>
              <a:rPr lang="ru-RU" sz="1600" dirty="0">
                <a:latin typeface="Calibri" panose="020F0502020204030204" pitchFamily="34" charset="0"/>
              </a:rPr>
              <a:t>и их семей;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</a:rPr>
              <a:t>разработка нормативных правовых актов по развитию системы ранней помощи;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</a:rPr>
              <a:t>совершенствование подходов к оказанию услуг ранней помощи в Самарской области;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</a:rPr>
              <a:t>обеспечение функционирования информационной региональной базы детей, включенных в программу ранней помощи;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</a:rPr>
              <a:t>улучшение материально-технической базы </a:t>
            </a:r>
            <a:r>
              <a:rPr lang="ru-RU" sz="1600" dirty="0" smtClean="0">
                <a:latin typeface="Calibri" panose="020F0502020204030204" pitchFamily="34" charset="0"/>
              </a:rPr>
              <a:t>организаций ранней помощи;</a:t>
            </a:r>
            <a:endParaRPr lang="ru-RU" sz="1600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</a:rPr>
              <a:t>развитие взаимодействия с негосударственными организациями, оказывающими услуги ранней помощи;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</a:rPr>
              <a:t>повышение уровня квалификации специалистов, оказывающих услуги ранней помощи;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</a:rPr>
              <a:t>проведение информационно-просветительских кампаний по оказанию ранней помощи детям и их семьям.</a:t>
            </a:r>
          </a:p>
        </p:txBody>
      </p:sp>
    </p:spTree>
    <p:extLst>
      <p:ext uri="{BB962C8B-B14F-4D97-AF65-F5344CB8AC3E}">
        <p14:creationId xmlns:p14="http://schemas.microsoft.com/office/powerpoint/2010/main" val="21860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5061000" y="1854000"/>
            <a:ext cx="6466734" cy="58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" name="AutoShape 2" descr="Год Семьи 2024"/>
          <p:cNvSpPr>
            <a:spLocks noChangeAspect="1" noChangeArrowheads="1"/>
          </p:cNvSpPr>
          <p:nvPr/>
        </p:nvSpPr>
        <p:spPr bwMode="auto">
          <a:xfrm>
            <a:off x="10277614" y="611359"/>
            <a:ext cx="1080425" cy="10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Год Семьи 20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27354" r="18221" b="27718"/>
          <a:stretch/>
        </p:blipFill>
        <p:spPr bwMode="auto">
          <a:xfrm>
            <a:off x="10522387" y="70123"/>
            <a:ext cx="1410862" cy="10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66000" y="188654"/>
            <a:ext cx="8186702" cy="855346"/>
          </a:xfrm>
          <a:prstGeom prst="rect">
            <a:avLst/>
          </a:prstGeom>
          <a:solidFill>
            <a:srgbClr val="00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79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Ранняя помощь в Самарской области 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9031260B-0D03-4323-A765-126580E8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6" y="189000"/>
            <a:ext cx="1490911" cy="958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8361" y="1552048"/>
            <a:ext cx="544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Дорожная карта «Ранней помощи»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14079" y="1538309"/>
            <a:ext cx="301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8 разделов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39 задач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3 ОИВ, Институт Уполномоченного по правам ребенка в Самарской области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4 НКО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000" y="2326078"/>
            <a:ext cx="74922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Нормативно-правовое и </a:t>
            </a:r>
            <a:r>
              <a:rPr lang="ru-RU" dirty="0"/>
              <a:t>методическое обеспечение развития ранней </a:t>
            </a:r>
            <a:r>
              <a:rPr lang="ru-RU" dirty="0" smtClean="0"/>
              <a:t>помощи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Мероприятия по информационному обеспечению системы ранней помощи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Совершенствование деятельности служб ранней помощи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Улучшение материально-технической базы служб ранней помощи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Развитие взаимодействия с негосударственными организациями, оказывающими услуги ранней помощи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Методическое сопровождение специалистов, оказывающих услуги ранней помощи детям и их семьям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Повышение квалификации специалистов, оказывающих услуги ранней помощи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Координация деятельности по повышению эффективности работы служб ранней помощи на территории Самарской области</a:t>
            </a: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659" y="3716726"/>
            <a:ext cx="2848341" cy="285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7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5725266" y="4239000"/>
            <a:ext cx="6466734" cy="58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" name="AutoShape 2" descr="Год Семьи 2024"/>
          <p:cNvSpPr>
            <a:spLocks noChangeAspect="1" noChangeArrowheads="1"/>
          </p:cNvSpPr>
          <p:nvPr/>
        </p:nvSpPr>
        <p:spPr bwMode="auto">
          <a:xfrm>
            <a:off x="10277614" y="611359"/>
            <a:ext cx="1080425" cy="10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Год Семьи 20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27354" r="18221" b="27718"/>
          <a:stretch/>
        </p:blipFill>
        <p:spPr bwMode="auto">
          <a:xfrm>
            <a:off x="10522387" y="70123"/>
            <a:ext cx="1410862" cy="10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66000" y="188654"/>
            <a:ext cx="8186702" cy="855346"/>
          </a:xfrm>
          <a:prstGeom prst="rect">
            <a:avLst/>
          </a:prstGeom>
          <a:solidFill>
            <a:srgbClr val="00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79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Ранняя помощь в Самарской области 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9031260B-0D03-4323-A765-126580E8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6" y="189000"/>
            <a:ext cx="1490911" cy="958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6000" y="1104578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Реализация «Дорожной карты в 2024 году»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3956" t="14948" r="31719" b="9447"/>
          <a:stretch/>
        </p:blipFill>
        <p:spPr>
          <a:xfrm>
            <a:off x="495124" y="1467912"/>
            <a:ext cx="4185001" cy="5184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0955" y="1427834"/>
            <a:ext cx="39922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Планируемый результат</a:t>
            </a:r>
          </a:p>
          <a:p>
            <a:pPr algn="ctr"/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Повышение доступности услуг ранней помощи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Повышение качества услуг ранней помощи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Повышение компетенции специалистов, оказывающих услуги ранней помощи</a:t>
            </a:r>
            <a:endParaRPr lang="ru-RU" dirty="0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02" y="4635029"/>
            <a:ext cx="2925000" cy="205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37725" t="40027" r="53629" b="43569"/>
          <a:stretch/>
        </p:blipFill>
        <p:spPr>
          <a:xfrm>
            <a:off x="6013487" y="3642619"/>
            <a:ext cx="990000" cy="112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1845" y="5098460"/>
            <a:ext cx="247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Прислать свои замечания Вы можете на адрес электронной почты ………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91596" y="1757054"/>
            <a:ext cx="3183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Примерный регламент дистанционного консультирования семьи и специалистов, оказывающих услуги ранней помощи </a:t>
            </a:r>
          </a:p>
        </p:txBody>
      </p:sp>
    </p:spTree>
    <p:extLst>
      <p:ext uri="{BB962C8B-B14F-4D97-AF65-F5344CB8AC3E}">
        <p14:creationId xmlns:p14="http://schemas.microsoft.com/office/powerpoint/2010/main" val="35763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2946</TotalTime>
  <Words>984</Words>
  <Application>Microsoft Office PowerPoint</Application>
  <PresentationFormat>Широкоэкранный</PresentationFormat>
  <Paragraphs>137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Государственное бюджетное учреждение дополнительного профессионального образования Самарской области  «Центр специального образования»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Устинова Елена Владимировна</cp:lastModifiedBy>
  <cp:revision>279</cp:revision>
  <dcterms:created xsi:type="dcterms:W3CDTF">2020-11-01T12:52:57Z</dcterms:created>
  <dcterms:modified xsi:type="dcterms:W3CDTF">2024-12-06T16:53:47Z</dcterms:modified>
</cp:coreProperties>
</file>