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91" r:id="rId4"/>
    <p:sldId id="260" r:id="rId5"/>
    <p:sldId id="267" r:id="rId6"/>
    <p:sldId id="266" r:id="rId7"/>
    <p:sldId id="272" r:id="rId8"/>
    <p:sldId id="302" r:id="rId9"/>
    <p:sldId id="303" r:id="rId10"/>
    <p:sldId id="270" r:id="rId11"/>
    <p:sldId id="275" r:id="rId12"/>
    <p:sldId id="268" r:id="rId13"/>
    <p:sldId id="273" r:id="rId14"/>
    <p:sldId id="301" r:id="rId15"/>
    <p:sldId id="293" r:id="rId16"/>
    <p:sldId id="294" r:id="rId17"/>
    <p:sldId id="295" r:id="rId18"/>
    <p:sldId id="296" r:id="rId19"/>
    <p:sldId id="304" r:id="rId20"/>
    <p:sldId id="305" r:id="rId21"/>
    <p:sldId id="306" r:id="rId22"/>
    <p:sldId id="278" r:id="rId23"/>
    <p:sldId id="292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7" r:id="rId33"/>
    <p:sldId id="288" r:id="rId34"/>
    <p:sldId id="289" r:id="rId35"/>
    <p:sldId id="290" r:id="rId36"/>
    <p:sldId id="27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4" autoAdjust="0"/>
    <p:restoredTop sz="94324" autoAdjust="0"/>
  </p:normalViewPr>
  <p:slideViewPr>
    <p:cSldViewPr>
      <p:cViewPr varScale="1">
        <p:scale>
          <a:sx n="67" d="100"/>
          <a:sy n="67" d="100"/>
        </p:scale>
        <p:origin x="-1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2C74C-AC39-4B02-8544-6D5210815ECF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BBCA2-D440-4180-80DA-304F72DD13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E48AC-C9B6-4D22-B25C-9B27028DD555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6C2D0-4F24-48EB-A12A-8D5CFEE6EAC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FA07269-9AC5-4381-A374-1B32561C7843}" type="slidenum">
              <a:rPr lang="ru-RU" sz="1200">
                <a:latin typeface="Arial" charset="0"/>
              </a:rPr>
              <a:pPr algn="r"/>
              <a:t>14</a:t>
            </a:fld>
            <a:endParaRPr lang="ru-RU" sz="1200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4DF8CD2-CD48-4B56-B59C-A4D372F3C8F5}" type="slidenum">
              <a:rPr lang="ru-RU" sz="1200">
                <a:latin typeface="Arial" charset="0"/>
              </a:rPr>
              <a:pPr algn="r"/>
              <a:t>14</a:t>
            </a:fld>
            <a:endParaRPr lang="ru-RU" sz="1200">
              <a:latin typeface="Arial" charset="0"/>
            </a:endParaRPr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8794C1-AE4C-4F62-A210-2686101D1700}" type="slidenum">
              <a:rPr lang="ru-RU" smtClean="0"/>
              <a:pPr/>
              <a:t>20</a:t>
            </a:fld>
            <a:endParaRPr lang="ru-RU" smtClean="0"/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D2F0842-9465-4582-AB0A-B50032954F6A}" type="slidenum">
              <a:rPr lang="ru-RU" sz="1200">
                <a:latin typeface="Arial" charset="0"/>
              </a:rPr>
              <a:pPr algn="r"/>
              <a:t>20</a:t>
            </a:fld>
            <a:endParaRPr lang="ru-RU" sz="1200">
              <a:latin typeface="Arial" charset="0"/>
            </a:endParaRPr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11370A8-024D-46C7-9DDE-85FB1123A131}" type="slidenum">
              <a:rPr lang="ru-RU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58377-A811-4BB8-A6A3-4D920CC73C66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5015-E356-48F9-BFDC-ACED9758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58377-A811-4BB8-A6A3-4D920CC73C66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5015-E356-48F9-BFDC-ACED9758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58377-A811-4BB8-A6A3-4D920CC73C66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5015-E356-48F9-BFDC-ACED9758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58377-A811-4BB8-A6A3-4D920CC73C66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5015-E356-48F9-BFDC-ACED9758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58377-A811-4BB8-A6A3-4D920CC73C66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5015-E356-48F9-BFDC-ACED9758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58377-A811-4BB8-A6A3-4D920CC73C66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5015-E356-48F9-BFDC-ACED9758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58377-A811-4BB8-A6A3-4D920CC73C66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5015-E356-48F9-BFDC-ACED9758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58377-A811-4BB8-A6A3-4D920CC73C66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5015-E356-48F9-BFDC-ACED9758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58377-A811-4BB8-A6A3-4D920CC73C66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5015-E356-48F9-BFDC-ACED9758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58377-A811-4BB8-A6A3-4D920CC73C66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5015-E356-48F9-BFDC-ACED9758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58377-A811-4BB8-A6A3-4D920CC73C66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5015-E356-48F9-BFDC-ACED9758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58377-A811-4BB8-A6A3-4D920CC73C66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25015-E356-48F9-BFDC-ACED9758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tcek63.ru/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tcek63.r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484784"/>
            <a:ext cx="7704856" cy="2304256"/>
          </a:xfrm>
        </p:spPr>
        <p:txBody>
          <a:bodyPr>
            <a:noAutofit/>
          </a:bodyPr>
          <a:lstStyle/>
          <a:p>
            <a:r>
              <a:rPr lang="ru-RU" sz="3600" b="1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профессионального образования студентов с ОВЗ и инвалидностью в  ГБПОУ «ТСЭК»</a:t>
            </a:r>
            <a:endParaRPr lang="ru-RU" sz="3600" b="1" i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0738" t="12424" r="15883" b="65304"/>
          <a:stretch>
            <a:fillRect/>
          </a:stretch>
        </p:blipFill>
        <p:spPr bwMode="auto">
          <a:xfrm>
            <a:off x="1907704" y="332656"/>
            <a:ext cx="590465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t="41408" r="91779" b="5004"/>
          <a:stretch>
            <a:fillRect/>
          </a:stretch>
        </p:blipFill>
        <p:spPr bwMode="auto">
          <a:xfrm>
            <a:off x="0" y="0"/>
            <a:ext cx="8640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55976" y="5589240"/>
            <a:ext cx="46085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Т.С.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Горолатова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к.п.н., руководитель ресурсного центра профессионального образования «Профессиональная и  социальная реабилитация лиц с ОВЗ» ГБПОУ «ТСЭК»,  8(8482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) 22-78-68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t="41408" r="91779" b="5004"/>
          <a:stretch>
            <a:fillRect/>
          </a:stretch>
        </p:blipFill>
        <p:spPr bwMode="auto">
          <a:xfrm>
            <a:off x="0" y="0"/>
            <a:ext cx="8640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0738" t="12424" r="15883" b="65304"/>
          <a:stretch>
            <a:fillRect/>
          </a:stretch>
        </p:blipFill>
        <p:spPr bwMode="auto">
          <a:xfrm>
            <a:off x="1619672" y="0"/>
            <a:ext cx="590465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C:\Users\student\Desktop\фотки\изображение_viber_2020-09-11_09-17-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268760"/>
            <a:ext cx="2952328" cy="2250250"/>
          </a:xfrm>
          <a:prstGeom prst="rect">
            <a:avLst/>
          </a:prstGeom>
          <a:noFill/>
        </p:spPr>
      </p:pic>
      <p:pic>
        <p:nvPicPr>
          <p:cNvPr id="9219" name="Picture 3" descr="C:\Users\student\Desktop\фотки\изображение_viber_2020-09-11_08-50-02.jpg"/>
          <p:cNvPicPr>
            <a:picLocks noChangeAspect="1" noChangeArrowheads="1"/>
          </p:cNvPicPr>
          <p:nvPr/>
        </p:nvPicPr>
        <p:blipFill>
          <a:blip r:embed="rId5" cstate="print"/>
          <a:srcRect l="12500"/>
          <a:stretch>
            <a:fillRect/>
          </a:stretch>
        </p:blipFill>
        <p:spPr bwMode="auto">
          <a:xfrm>
            <a:off x="4283968" y="1268760"/>
            <a:ext cx="4176464" cy="22682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 rot="10800000" flipV="1">
            <a:off x="1259632" y="363762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Кабинеты общеобразовательных  дисциплин</a:t>
            </a:r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10738" t="12424" r="15883" b="65304"/>
          <a:stretch>
            <a:fillRect/>
          </a:stretch>
        </p:blipFill>
        <p:spPr bwMode="auto">
          <a:xfrm>
            <a:off x="1772072" y="152400"/>
            <a:ext cx="590465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student\Desktop\фотки\изображение_viber_2020-09-11_08-32-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4005064"/>
            <a:ext cx="4214775" cy="2271800"/>
          </a:xfrm>
          <a:prstGeom prst="rect">
            <a:avLst/>
          </a:prstGeom>
          <a:noFill/>
        </p:spPr>
      </p:pic>
      <p:pic>
        <p:nvPicPr>
          <p:cNvPr id="13" name="Picture 3" descr="C:\Users\student\Desktop\фотки\изображение_viber_2020-09-11_09-31-34.jpg"/>
          <p:cNvPicPr>
            <a:picLocks noChangeAspect="1" noChangeArrowheads="1"/>
          </p:cNvPicPr>
          <p:nvPr/>
        </p:nvPicPr>
        <p:blipFill>
          <a:blip r:embed="rId7" cstate="print"/>
          <a:srcRect l="35313"/>
          <a:stretch>
            <a:fillRect/>
          </a:stretch>
        </p:blipFill>
        <p:spPr bwMode="auto">
          <a:xfrm>
            <a:off x="1043608" y="4005064"/>
            <a:ext cx="2937908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фото доступная среда к паспортам\IMG_20201222_16203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692150"/>
            <a:ext cx="2592388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7"/>
          <p:cNvSpPr txBox="1">
            <a:spLocks noChangeArrowheads="1"/>
          </p:cNvSpPr>
          <p:nvPr/>
        </p:nvSpPr>
        <p:spPr bwMode="auto">
          <a:xfrm>
            <a:off x="5724525" y="3357563"/>
            <a:ext cx="3095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Индивидуальное рабочее место для лиц с нарушением зрения</a:t>
            </a:r>
          </a:p>
        </p:txBody>
      </p:sp>
      <p:cxnSp>
        <p:nvCxnSpPr>
          <p:cNvPr id="10" name="Прямая со стрелкой 9"/>
          <p:cNvCxnSpPr>
            <a:endCxn id="2050" idx="2"/>
          </p:cNvCxnSpPr>
          <p:nvPr/>
        </p:nvCxnSpPr>
        <p:spPr>
          <a:xfrm flipV="1">
            <a:off x="6948488" y="3024188"/>
            <a:ext cx="0" cy="4762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1" name="Прямоугольник 15"/>
          <p:cNvSpPr>
            <a:spLocks noChangeArrowheads="1"/>
          </p:cNvSpPr>
          <p:nvPr/>
        </p:nvSpPr>
        <p:spPr bwMode="auto">
          <a:xfrm>
            <a:off x="3635375" y="1052513"/>
            <a:ext cx="17287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Индивидуальное рабочее место для лиц с нарушением слуха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2987675" y="1989138"/>
            <a:ext cx="576263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3059113" y="5516563"/>
            <a:ext cx="649287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4" name="Прямоугольник 23"/>
          <p:cNvSpPr>
            <a:spLocks noChangeArrowheads="1"/>
          </p:cNvSpPr>
          <p:nvPr/>
        </p:nvSpPr>
        <p:spPr bwMode="auto">
          <a:xfrm>
            <a:off x="3708400" y="4076700"/>
            <a:ext cx="17272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Индивидуальное рабочее место для лиц с нарушением опорно-двигательного аппарата</a:t>
            </a:r>
          </a:p>
        </p:txBody>
      </p:sp>
      <p:pic>
        <p:nvPicPr>
          <p:cNvPr id="14346" name="Picture 3" descr="E:\фото доступная среда к паспортам\IMG_20201222_162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80728"/>
            <a:ext cx="259238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4" descr="E:\фото доступная среда к паспортам\IMG_20201222_162035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573463"/>
            <a:ext cx="278130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5" descr="E:\фото доступная среда к паспортам\IMG_20201222_1637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3860800"/>
            <a:ext cx="26177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9" name="TextBox 44"/>
          <p:cNvSpPr txBox="1">
            <a:spLocks noChangeArrowheads="1"/>
          </p:cNvSpPr>
          <p:nvPr/>
        </p:nvSpPr>
        <p:spPr bwMode="auto">
          <a:xfrm>
            <a:off x="5651500" y="6308725"/>
            <a:ext cx="31369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/>
              <a:t>Интерактивный мобильный класс</a:t>
            </a:r>
          </a:p>
        </p:txBody>
      </p:sp>
      <p:cxnSp>
        <p:nvCxnSpPr>
          <p:cNvPr id="46" name="Прямая со стрелкой 45"/>
          <p:cNvCxnSpPr/>
          <p:nvPr/>
        </p:nvCxnSpPr>
        <p:spPr>
          <a:xfrm flipV="1">
            <a:off x="7164388" y="5876925"/>
            <a:ext cx="0" cy="4762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 l="10738" t="12424" r="15883" b="65304"/>
          <a:stretch>
            <a:fillRect/>
          </a:stretch>
        </p:blipFill>
        <p:spPr bwMode="auto">
          <a:xfrm>
            <a:off x="755576" y="0"/>
            <a:ext cx="7704856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t="41408" r="91779" b="5004"/>
          <a:stretch>
            <a:fillRect/>
          </a:stretch>
        </p:blipFill>
        <p:spPr bwMode="auto">
          <a:xfrm>
            <a:off x="0" y="0"/>
            <a:ext cx="8640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0738" t="12424" r="15883" b="65304"/>
          <a:stretch>
            <a:fillRect/>
          </a:stretch>
        </p:blipFill>
        <p:spPr bwMode="auto">
          <a:xfrm>
            <a:off x="1619672" y="0"/>
            <a:ext cx="590465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student\Desktop\фотки\изображение_viber_2020-09-11_08-43-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052736"/>
            <a:ext cx="3718720" cy="2091780"/>
          </a:xfrm>
          <a:prstGeom prst="rect">
            <a:avLst/>
          </a:prstGeom>
          <a:noFill/>
        </p:spPr>
      </p:pic>
      <p:pic>
        <p:nvPicPr>
          <p:cNvPr id="10243" name="Picture 3" descr="C:\Users\student\Desktop\фотки\изображение_viber_2020-09-11_08-42-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653136"/>
            <a:ext cx="3211587" cy="1806518"/>
          </a:xfrm>
          <a:prstGeom prst="rect">
            <a:avLst/>
          </a:prstGeom>
          <a:noFill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789040"/>
            <a:ext cx="3502098" cy="262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 descr="C:\Users\student\Desktop\фотки\изображение_viber_2020-09-11_09-06-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2276872"/>
            <a:ext cx="1536793" cy="2732076"/>
          </a:xfrm>
          <a:prstGeom prst="rect">
            <a:avLst/>
          </a:prstGeom>
          <a:noFill/>
        </p:spPr>
      </p:pic>
      <p:pic>
        <p:nvPicPr>
          <p:cNvPr id="10246" name="Picture 6" descr="C:\Users\student\Desktop\фотки\изображение_viber_2020-09-11_08-42-25.jpg"/>
          <p:cNvPicPr>
            <a:picLocks noChangeAspect="1" noChangeArrowheads="1"/>
          </p:cNvPicPr>
          <p:nvPr/>
        </p:nvPicPr>
        <p:blipFill>
          <a:blip r:embed="rId8" cstate="print"/>
          <a:srcRect l="14833" t="22944" r="33252" b="43681"/>
          <a:stretch>
            <a:fillRect/>
          </a:stretch>
        </p:blipFill>
        <p:spPr bwMode="auto">
          <a:xfrm>
            <a:off x="6660232" y="1124744"/>
            <a:ext cx="1584176" cy="1810487"/>
          </a:xfrm>
          <a:prstGeom prst="rect">
            <a:avLst/>
          </a:prstGeom>
          <a:noFill/>
        </p:spPr>
      </p:pic>
      <p:cxnSp>
        <p:nvCxnSpPr>
          <p:cNvPr id="10" name="Прямая со стрелкой 9"/>
          <p:cNvCxnSpPr/>
          <p:nvPr/>
        </p:nvCxnSpPr>
        <p:spPr>
          <a:xfrm>
            <a:off x="1979712" y="1268760"/>
            <a:ext cx="5040560" cy="7920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1560" y="350100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Кабинет информатики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652120" y="3284984"/>
            <a:ext cx="3253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Звукоусиливающая аппаратура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t="41408" r="91779" b="5004"/>
          <a:stretch>
            <a:fillRect/>
          </a:stretch>
        </p:blipFill>
        <p:spPr bwMode="auto">
          <a:xfrm>
            <a:off x="0" y="0"/>
            <a:ext cx="8640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0738" t="12424" r="15883" b="65304"/>
          <a:stretch>
            <a:fillRect/>
          </a:stretch>
        </p:blipFill>
        <p:spPr bwMode="auto">
          <a:xfrm>
            <a:off x="1619672" y="0"/>
            <a:ext cx="590465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C:\Users\student\Desktop\фотки\изображение_viber_2020-09-11_08-28-53.jpg"/>
          <p:cNvPicPr>
            <a:picLocks noChangeAspect="1" noChangeArrowheads="1"/>
          </p:cNvPicPr>
          <p:nvPr/>
        </p:nvPicPr>
        <p:blipFill>
          <a:blip r:embed="rId4" cstate="print"/>
          <a:srcRect l="6131" t="36331" r="17233"/>
          <a:stretch>
            <a:fillRect/>
          </a:stretch>
        </p:blipFill>
        <p:spPr bwMode="auto">
          <a:xfrm>
            <a:off x="1115616" y="1196752"/>
            <a:ext cx="4392488" cy="439248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79712" y="587727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Мастерская по профессии «Пекарь»</a:t>
            </a:r>
            <a:endParaRPr lang="ru-RU" dirty="0"/>
          </a:p>
        </p:txBody>
      </p:sp>
      <p:pic>
        <p:nvPicPr>
          <p:cNvPr id="10" name="Picture 6" descr="tAKvR9K47r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4158" y="1124744"/>
            <a:ext cx="301945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EoWs9OVE7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3573015"/>
            <a:ext cx="2880320" cy="222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t="41408" r="91779" b="5004"/>
          <a:stretch>
            <a:fillRect/>
          </a:stretch>
        </p:blipFill>
        <p:spPr bwMode="auto">
          <a:xfrm>
            <a:off x="0" y="0"/>
            <a:ext cx="8640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5576" y="980728"/>
            <a:ext cx="8009012" cy="720080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Обучение студентов с использованием дистанционных образовательных технологий</a:t>
            </a:r>
            <a:endParaRPr lang="ru-RU" sz="20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2293" name="Picture 5" descr="xuQeDqbnTU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700808"/>
            <a:ext cx="712879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899592" y="5445224"/>
            <a:ext cx="70567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Занятия для ММГ,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находящихся в удаленном доступе ведутся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в режиме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On-lain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конференций и с использованием дистанционных технологий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10738" t="12424" r="15883" b="65304"/>
          <a:stretch>
            <a:fillRect/>
          </a:stretch>
        </p:blipFill>
        <p:spPr bwMode="auto">
          <a:xfrm>
            <a:off x="1187624" y="0"/>
            <a:ext cx="7776864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79208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Профессиональная ориентация </a:t>
            </a: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26"/>
          <p:cNvGrpSpPr/>
          <p:nvPr/>
        </p:nvGrpSpPr>
        <p:grpSpPr>
          <a:xfrm>
            <a:off x="395536" y="1556792"/>
            <a:ext cx="8640960" cy="5112568"/>
            <a:chOff x="971600" y="1556792"/>
            <a:chExt cx="7920880" cy="4824536"/>
          </a:xfrm>
        </p:grpSpPr>
        <p:sp>
          <p:nvSpPr>
            <p:cNvPr id="15" name="Прямоугольник 14"/>
            <p:cNvSpPr/>
            <p:nvPr/>
          </p:nvSpPr>
          <p:spPr>
            <a:xfrm rot="16200000">
              <a:off x="4440036" y="971076"/>
              <a:ext cx="986408" cy="2157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ru-RU" b="1" dirty="0" smtClean="0">
                  <a:solidFill>
                    <a:srgbClr val="181818"/>
                  </a:solidFill>
                  <a:latin typeface="Times New Roman" pitchFamily="18" charset="0"/>
                  <a:cs typeface="Times New Roman" pitchFamily="18" charset="0"/>
                </a:rPr>
                <a:t>Профессиональное </a:t>
              </a:r>
              <a:r>
                <a:rPr lang="ru-RU" sz="1600" b="1" dirty="0" smtClean="0">
                  <a:solidFill>
                    <a:srgbClr val="181818"/>
                  </a:solidFill>
                  <a:latin typeface="Times New Roman" pitchFamily="18" charset="0"/>
                  <a:cs typeface="Times New Roman" pitchFamily="18" charset="0"/>
                </a:rPr>
                <a:t>просвещение</a:t>
              </a:r>
              <a:endPara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804248" y="3284984"/>
              <a:ext cx="2088232" cy="10584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ru-RU" sz="1600" b="1" dirty="0" smtClean="0">
                  <a:solidFill>
                    <a:srgbClr val="181818"/>
                  </a:solidFill>
                  <a:latin typeface="Times New Roman" pitchFamily="18" charset="0"/>
                  <a:cs typeface="Times New Roman" pitchFamily="18" charset="0"/>
                </a:rPr>
                <a:t>Профессиональное</a:t>
              </a:r>
              <a:r>
                <a:rPr lang="ru-RU" b="1" dirty="0" smtClean="0">
                  <a:solidFill>
                    <a:srgbClr val="181818"/>
                  </a:solidFill>
                  <a:latin typeface="Times New Roman" pitchFamily="18" charset="0"/>
                  <a:cs typeface="Times New Roman" pitchFamily="18" charset="0"/>
                </a:rPr>
                <a:t> консультирование</a:t>
              </a:r>
              <a:endPara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971600" y="3284984"/>
              <a:ext cx="1994520" cy="10801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ru-RU" sz="1600" b="1" dirty="0" smtClean="0">
                  <a:solidFill>
                    <a:srgbClr val="181818"/>
                  </a:solidFill>
                  <a:latin typeface="Times New Roman" pitchFamily="18" charset="0"/>
                  <a:cs typeface="Times New Roman" pitchFamily="18" charset="0"/>
                </a:rPr>
                <a:t>Профессиональное воспитание</a:t>
              </a:r>
              <a:endPara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 rot="5400000">
              <a:off x="4319972" y="4617132"/>
              <a:ext cx="1224136" cy="23042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rgbClr val="181818"/>
                  </a:solidFill>
                  <a:latin typeface="Times New Roman" pitchFamily="18" charset="0"/>
                  <a:cs typeface="Times New Roman" pitchFamily="18" charset="0"/>
                </a:rPr>
                <a:t>Профессиональное развитие личности и поддержку  профессиональной карьеры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777512" y="3284984"/>
              <a:ext cx="2306656" cy="10801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b="1" dirty="0" smtClean="0">
                  <a:solidFill>
                    <a:srgbClr val="181818"/>
                  </a:solidFill>
                  <a:latin typeface="Times New Roman" pitchFamily="18" charset="0"/>
                  <a:cs typeface="Times New Roman" pitchFamily="18" charset="0"/>
                </a:rPr>
                <a:t>Профессиональная ориентация</a:t>
              </a:r>
              <a:endParaRPr lang="ru-RU" b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Стрелка вправо 19"/>
            <p:cNvSpPr/>
            <p:nvPr/>
          </p:nvSpPr>
          <p:spPr>
            <a:xfrm>
              <a:off x="6156176" y="3645024"/>
              <a:ext cx="546360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Стрелка вправо 20"/>
            <p:cNvSpPr/>
            <p:nvPr/>
          </p:nvSpPr>
          <p:spPr>
            <a:xfrm rot="10800000">
              <a:off x="3059832" y="3717031"/>
              <a:ext cx="648072" cy="4055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Стрелка вниз 21"/>
            <p:cNvSpPr/>
            <p:nvPr/>
          </p:nvSpPr>
          <p:spPr>
            <a:xfrm>
              <a:off x="4644008" y="4437112"/>
              <a:ext cx="360040" cy="6183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Стрелка вниз 22"/>
            <p:cNvSpPr/>
            <p:nvPr/>
          </p:nvSpPr>
          <p:spPr>
            <a:xfrm rot="10800000">
              <a:off x="4644008" y="2636911"/>
              <a:ext cx="360040" cy="57161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 l="10738" t="12424" r="15883" b="65304"/>
          <a:stretch>
            <a:fillRect/>
          </a:stretch>
        </p:blipFill>
        <p:spPr bwMode="auto">
          <a:xfrm>
            <a:off x="0" y="0"/>
            <a:ext cx="9144000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Система профориентационной работы базируется на принципах:</a:t>
            </a: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28800"/>
            <a:ext cx="8795320" cy="504056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Ценность человека не зависит от его способностей и достижений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Каждый человек способен чувствовать и думать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Каждый человек имеет право на общение и на то, чтобы быть услышанным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Все люди нуждаются друг в друге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Подлинное образование может осуществляться только в контексте реальных взаимоотношений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Все люди нуждаются в поддержке и дружбе ровесников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Для всех обучающихся достижение прогресса скорее в том, что они могут делать, чем в том, что не могут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Разнообразие усиливает все стороны жизни человека.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0738" t="12424" r="15883" b="65304"/>
          <a:stretch>
            <a:fillRect/>
          </a:stretch>
        </p:blipFill>
        <p:spPr bwMode="auto">
          <a:xfrm>
            <a:off x="0" y="0"/>
            <a:ext cx="9144000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00811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Проблемы студентов с ОВЗ и инвалидностью </a:t>
            </a:r>
            <a:b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 поступлении в колледж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2204864"/>
            <a:ext cx="8928992" cy="3921299"/>
          </a:xfrm>
        </p:spPr>
        <p:txBody>
          <a:bodyPr>
            <a:normAutofit/>
          </a:bodyPr>
          <a:lstStyle/>
          <a:p>
            <a:pPr marL="0" indent="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Низкая самооценка</a:t>
            </a:r>
          </a:p>
          <a:p>
            <a:pPr marL="0" indent="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Профессионально-информационная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неподкованоость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Несформированость необходимых социальных и коммуникативных навыков.</a:t>
            </a:r>
          </a:p>
          <a:p>
            <a:pPr marL="0" indent="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Изолированность, безынициативность, инфантильность.</a:t>
            </a:r>
          </a:p>
          <a:p>
            <a:pPr marL="0" indent="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Иждивеческая зависимость от социума.</a:t>
            </a:r>
          </a:p>
          <a:p>
            <a:pPr marL="0" indent="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 готовность к труду.</a:t>
            </a:r>
          </a:p>
          <a:p>
            <a:pPr marL="0" indent="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Несформированность представлений о ценности и  значимости труда в жизни человека.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0738" t="12424" r="15883" b="65304"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980728"/>
            <a:ext cx="9144000" cy="792088"/>
          </a:xfrm>
        </p:spPr>
        <p:txBody>
          <a:bodyPr anchor="b"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 smtClean="0"/>
              <a:t> </a:t>
            </a:r>
            <a:r>
              <a:rPr lang="ru-RU" sz="2700" b="1" dirty="0" smtClean="0">
                <a:solidFill>
                  <a:srgbClr val="0000FF"/>
                </a:solidFill>
                <a:effectLst/>
                <a:latin typeface="Times New Roman" pitchFamily="18" charset="0"/>
              </a:rPr>
              <a:t>РЦПО «Профессиональная и социальная реабилитация </a:t>
            </a:r>
            <a:br>
              <a:rPr lang="ru-RU" sz="2700" b="1" dirty="0" smtClean="0">
                <a:solidFill>
                  <a:srgbClr val="0000FF"/>
                </a:solidFill>
                <a:effectLst/>
                <a:latin typeface="Times New Roman" pitchFamily="18" charset="0"/>
              </a:rPr>
            </a:br>
            <a:r>
              <a:rPr lang="ru-RU" sz="2700" b="1" dirty="0" smtClean="0">
                <a:solidFill>
                  <a:srgbClr val="0000FF"/>
                </a:solidFill>
                <a:effectLst/>
                <a:latin typeface="Times New Roman" pitchFamily="18" charset="0"/>
              </a:rPr>
              <a:t>лиц с ОВЗ»  2021-2022 </a:t>
            </a:r>
            <a:r>
              <a:rPr lang="ru-RU" sz="2700" b="1" dirty="0" err="1" smtClean="0">
                <a:solidFill>
                  <a:srgbClr val="0000FF"/>
                </a:solidFill>
                <a:effectLst/>
                <a:latin typeface="Times New Roman" pitchFamily="18" charset="0"/>
              </a:rPr>
              <a:t>уч</a:t>
            </a:r>
            <a:r>
              <a:rPr lang="ru-RU" sz="2700" b="1" dirty="0" smtClean="0">
                <a:solidFill>
                  <a:srgbClr val="0000FF"/>
                </a:solidFill>
                <a:effectLst/>
                <a:latin typeface="Times New Roman" pitchFamily="18" charset="0"/>
              </a:rPr>
              <a:t>. год</a:t>
            </a:r>
          </a:p>
        </p:txBody>
      </p:sp>
      <p:sp>
        <p:nvSpPr>
          <p:cNvPr id="13315" name="Содержимое 2"/>
          <p:cNvSpPr>
            <a:spLocks noGrp="1"/>
          </p:cNvSpPr>
          <p:nvPr>
            <p:ph idx="4294967295"/>
          </p:nvPr>
        </p:nvSpPr>
        <p:spPr>
          <a:xfrm>
            <a:off x="0" y="1772816"/>
            <a:ext cx="9144000" cy="508518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В колледже - </a:t>
            </a:r>
            <a:r>
              <a:rPr lang="ru-RU" sz="2000" b="1" dirty="0" smtClean="0">
                <a:latin typeface="Times New Roman" pitchFamily="18" charset="0"/>
              </a:rPr>
              <a:t>1551</a:t>
            </a:r>
            <a:r>
              <a:rPr lang="ru-RU" sz="2000" dirty="0" smtClean="0">
                <a:latin typeface="Times New Roman" pitchFamily="18" charset="0"/>
              </a:rPr>
              <a:t> студент, в  РЦПО - </a:t>
            </a:r>
            <a:r>
              <a:rPr lang="ru-RU" sz="2000" b="1" dirty="0" smtClean="0">
                <a:latin typeface="Times New Roman" pitchFamily="18" charset="0"/>
              </a:rPr>
              <a:t>45</a:t>
            </a:r>
            <a:r>
              <a:rPr lang="ru-RU" sz="2000" dirty="0" smtClean="0">
                <a:latin typeface="Times New Roman" pitchFamily="18" charset="0"/>
              </a:rPr>
              <a:t> студентов с инвалидностью и ОВЗ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Инвалидов - </a:t>
            </a:r>
            <a:r>
              <a:rPr lang="ru-RU" sz="2000" b="1" dirty="0" smtClean="0">
                <a:latin typeface="Times New Roman" pitchFamily="18" charset="0"/>
              </a:rPr>
              <a:t>32</a:t>
            </a:r>
            <a:r>
              <a:rPr lang="ru-RU" sz="2000" dirty="0" smtClean="0">
                <a:latin typeface="Times New Roman" pitchFamily="18" charset="0"/>
              </a:rPr>
              <a:t> различных нозологий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Лица с ОВЗ – </a:t>
            </a:r>
            <a:r>
              <a:rPr lang="ru-RU" sz="2000" b="1" dirty="0" smtClean="0">
                <a:latin typeface="Times New Roman" pitchFamily="18" charset="0"/>
              </a:rPr>
              <a:t>23,  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ru-RU" sz="2000" b="1" dirty="0" smtClean="0">
                <a:latin typeface="Times New Roman" pitchFamily="18" charset="0"/>
              </a:rPr>
              <a:t>27 </a:t>
            </a:r>
            <a:r>
              <a:rPr lang="ru-RU" sz="2000" dirty="0" smtClean="0">
                <a:latin typeface="Times New Roman" pitchFamily="18" charset="0"/>
              </a:rPr>
              <a:t>студентов имеет 2 статуса.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endParaRPr lang="ru-RU" sz="10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ru-RU" sz="2400" dirty="0" smtClean="0">
              <a:latin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3157268"/>
          <a:ext cx="8856984" cy="3368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9336"/>
                <a:gridCol w="5147648"/>
              </a:tblGrid>
              <a:tr h="385968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Специальные группы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607" marR="69607" marT="34804" marB="34804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Инклюзивные   группы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607" marR="69607" marT="34804" marB="34804"/>
                </a:tc>
              </a:tr>
              <a:tr h="693819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Наладчик аппаратного и программного обеспечения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–29 ч.</a:t>
                      </a:r>
                    </a:p>
                  </a:txBody>
                  <a:tcPr marL="69607" marR="69607" marT="34804" marB="3480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Информационные системы и программирование -</a:t>
                      </a:r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2ч, </a:t>
                      </a:r>
                    </a:p>
                  </a:txBody>
                  <a:tcPr marL="69607" marR="69607" marT="34804" marB="34804"/>
                </a:tc>
              </a:tr>
              <a:tr h="402681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Пекарь 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ч.</a:t>
                      </a:r>
                    </a:p>
                  </a:txBody>
                  <a:tcPr marL="69607" marR="69607" marT="34804" marB="3480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Операционная деятельность  в логистике-</a:t>
                      </a:r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2ч, 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607" marR="69607" marT="34804" marB="34804"/>
                </a:tc>
              </a:tr>
              <a:tr h="458381"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607" marR="69607" marT="34804" marB="34804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Слесарь по ремонту строительных машин- </a:t>
                      </a:r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1ч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607" marR="69607" marT="34804" marB="34804"/>
                </a:tc>
              </a:tr>
              <a:tr h="693819"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607" marR="69607" marT="34804" marB="3480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 по ремонту и обслуживанию инженерных систем жилищно-коммунального хозяйства-</a:t>
                      </a:r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1ч.</a:t>
                      </a:r>
                    </a:p>
                  </a:txBody>
                  <a:tcPr marL="69607" marR="69607" marT="34804" marB="34804"/>
                </a:tc>
              </a:tr>
              <a:tr h="733409"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607" marR="69607" marT="34804" marB="3480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Пекарь-</a:t>
                      </a:r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1ч.,</a:t>
                      </a: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607" marR="69607" marT="34804" marB="34804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0738" t="12424" r="15883" b="65304"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rgbClr val="0000FF"/>
                </a:solidFill>
                <a:effectLst/>
                <a:latin typeface="Times New Roman" pitchFamily="18" charset="0"/>
              </a:rPr>
              <a:t>Участники Национального и Регионального чемпионатов </a:t>
            </a:r>
            <a:r>
              <a:rPr lang="ru-RU" sz="2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профессионального мастерства среди людей с </a:t>
            </a:r>
            <a:r>
              <a:rPr lang="ru-RU" sz="2200" b="1" dirty="0" smtClean="0">
                <a:solidFill>
                  <a:srgbClr val="0000FF"/>
                </a:solidFill>
                <a:effectLst/>
                <a:latin typeface="Times New Roman" pitchFamily="18" charset="0"/>
              </a:rPr>
              <a:t>инвалидностью и лиц с ОВЗ </a:t>
            </a:r>
            <a:r>
              <a:rPr lang="ru-RU" sz="2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Абилимпикс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140968"/>
            <a:ext cx="232091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071546"/>
            <a:ext cx="2847971" cy="199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 descr="j6s-8bXWBb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000108"/>
            <a:ext cx="3000395" cy="2068852"/>
          </a:xfrm>
          <a:prstGeom prst="rect">
            <a:avLst/>
          </a:prstGeom>
          <a:noFill/>
        </p:spPr>
      </p:pic>
      <p:pic>
        <p:nvPicPr>
          <p:cNvPr id="9" name="Picture 8" descr="E:\image-0-02-05-20ec5290cd82ff63a210e5729ea372fc51290a01fef3c3eb24823172887a8904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1052736"/>
            <a:ext cx="250033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User\Desktop\абил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3140968"/>
            <a:ext cx="2736304" cy="2016224"/>
          </a:xfrm>
          <a:prstGeom prst="rect">
            <a:avLst/>
          </a:prstGeom>
          <a:noFill/>
        </p:spPr>
      </p:pic>
      <p:pic>
        <p:nvPicPr>
          <p:cNvPr id="21506" name="Picture 2" descr="https://sun9-9.userapi.com/impg/xXUMGR-CfWrf9TLcZVTHVlH1AmQDB7JxIJXQ9A/YGNtTCbeBfY.jpg?size=1280x720&amp;quality=96&amp;sign=e3b4e79d1f4b0149c8bbda82d184eeeb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3140968"/>
            <a:ext cx="3384376" cy="201622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5301208"/>
            <a:ext cx="9036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Студент ГБПОУ «ТСЭК» группы Нпа-31 Сайфуллов Ринат, призер VI Национального чемпионата «Абилимпикс»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компетенции «Сборка и разборка электронного оборудования»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 2 место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награжден от Национального центра «Абилимпикс» премией, благодарностью и ценными подарками от Губернатора Самарской области. Студенты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ГБПОУ «ТСЭК»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Сумароков Максим Сидоров Александр, Щербаков Данила, победители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VII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регионального   чемпионата «Абилимпикс».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t="41408" r="91779" b="5004"/>
          <a:stretch>
            <a:fillRect/>
          </a:stretch>
        </p:blipFill>
        <p:spPr bwMode="auto">
          <a:xfrm>
            <a:off x="0" y="0"/>
            <a:ext cx="8640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IMG-20171121-WA0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96752"/>
            <a:ext cx="6119664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 l="10738" t="12424" r="15883" b="65304"/>
          <a:stretch>
            <a:fillRect/>
          </a:stretch>
        </p:blipFill>
        <p:spPr bwMode="auto">
          <a:xfrm>
            <a:off x="1691680" y="188640"/>
            <a:ext cx="590465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4"/>
          <p:cNvSpPr>
            <a:spLocks noChangeArrowheads="1"/>
          </p:cNvSpPr>
          <p:nvPr/>
        </p:nvSpPr>
        <p:spPr bwMode="auto">
          <a:xfrm>
            <a:off x="6730528" y="1772816"/>
            <a:ext cx="241347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</a:rPr>
              <a:t>РЦПО</a:t>
            </a:r>
            <a:r>
              <a:rPr lang="ru-RU" b="1" dirty="0" smtClean="0">
                <a:latin typeface="Times New Roman" pitchFamily="18" charset="0"/>
              </a:rPr>
              <a:t> «Профессиональная и  социальная  реабилитация лиц с ОВЗ»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</a:rPr>
              <a:t>начал функционировать с 2005 года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16397" r="21410"/>
          <a:stretch>
            <a:fillRect/>
          </a:stretch>
        </p:blipFill>
        <p:spPr bwMode="auto">
          <a:xfrm>
            <a:off x="6876256" y="4077072"/>
            <a:ext cx="2016224" cy="255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 стрелкой 9"/>
          <p:cNvCxnSpPr/>
          <p:nvPr/>
        </p:nvCxnSpPr>
        <p:spPr>
          <a:xfrm>
            <a:off x="4932040" y="3861048"/>
            <a:ext cx="2592288" cy="1512168"/>
          </a:xfrm>
          <a:prstGeom prst="straightConnector1">
            <a:avLst/>
          </a:prstGeom>
          <a:ln w="53975" cmpd="sng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3350" y="836712"/>
            <a:ext cx="9010650" cy="936104"/>
          </a:xfrm>
        </p:spPr>
        <p:txBody>
          <a:bodyPr anchor="b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00FF"/>
                </a:solidFill>
                <a:effectLst/>
                <a:latin typeface="Times New Roman" pitchFamily="18" charset="0"/>
              </a:rPr>
              <a:t>Участие учащихся с инвалидностью и ОВЗ в спортивных соревнованиях города и области</a:t>
            </a:r>
          </a:p>
        </p:txBody>
      </p:sp>
      <p:pic>
        <p:nvPicPr>
          <p:cNvPr id="21512" name="Picture 7" descr="DSC_02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149080"/>
            <a:ext cx="2749996" cy="257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C:\Users\User\Desktop\2020-2021 уч.год\декабрь\23-12-2020_12-04-18 (34 спартакиада)\wB5ZbAI4L1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149080"/>
            <a:ext cx="2915816" cy="2592288"/>
          </a:xfrm>
          <a:prstGeom prst="rect">
            <a:avLst/>
          </a:prstGeom>
          <a:noFill/>
        </p:spPr>
      </p:pic>
      <p:pic>
        <p:nvPicPr>
          <p:cNvPr id="24579" name="Picture 3" descr="C:\Users\User\Desktop\2020-2021 уч.год\декабрь\23-12-2020_12-04-18 (34 спартакиада)\7hWH2ccsks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149080"/>
            <a:ext cx="2953253" cy="2592288"/>
          </a:xfrm>
          <a:prstGeom prst="rect">
            <a:avLst/>
          </a:prstGeom>
          <a:noFill/>
        </p:spPr>
      </p:pic>
      <p:pic>
        <p:nvPicPr>
          <p:cNvPr id="24580" name="Picture 4" descr="C:\Users\User\Desktop\2020-2021 уч.год\октябрь\06-10-2020_13-55-29 фото с соревнований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700808"/>
            <a:ext cx="3528392" cy="2420888"/>
          </a:xfrm>
          <a:prstGeom prst="rect">
            <a:avLst/>
          </a:prstGeom>
          <a:noFill/>
        </p:spPr>
      </p:pic>
      <p:pic>
        <p:nvPicPr>
          <p:cNvPr id="24582" name="Picture 6" descr="http://www.tcek.ru/images/stories/kolledzvkotorom/image0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1772816"/>
            <a:ext cx="3599111" cy="2339294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/>
          <a:srcRect l="10738" t="12424" r="15883" b="65304"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58092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281AD8"/>
                </a:solidFill>
                <a:latin typeface="Times New Roman" pitchFamily="18" charset="0"/>
                <a:cs typeface="Times New Roman" pitchFamily="18" charset="0"/>
              </a:rPr>
              <a:t>Развитие творчества –раскрытие талантов </a:t>
            </a:r>
            <a:endParaRPr lang="ru-RU" sz="3600" b="1" dirty="0">
              <a:solidFill>
                <a:srgbClr val="281AD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https://www.educat.samregion.ru/upload/iblock/75f/75f6f4acac1a178f7ff73e2fb1c5b9c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522633">
            <a:off x="6246446" y="1953513"/>
            <a:ext cx="2689707" cy="194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admin\Desktop\кожина\IMG-607942655501ea105a1eed95b2839d19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078351">
            <a:off x="233301" y="2368874"/>
            <a:ext cx="2481515" cy="1647733"/>
          </a:xfrm>
          <a:prstGeom prst="rect">
            <a:avLst/>
          </a:prstGeom>
          <a:noFill/>
        </p:spPr>
      </p:pic>
      <p:pic>
        <p:nvPicPr>
          <p:cNvPr id="13" name="Picture 2" descr="C:\Users\admin\AppData\Local\Temp\Rar$DIa0.474\DSC_01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041337">
            <a:off x="246999" y="4293197"/>
            <a:ext cx="2859978" cy="1896510"/>
          </a:xfrm>
          <a:prstGeom prst="rect">
            <a:avLst/>
          </a:prstGeom>
          <a:noFill/>
        </p:spPr>
      </p:pic>
      <p:pic>
        <p:nvPicPr>
          <p:cNvPr id="14" name="Picture 3" descr="F:\форум\DSC_09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465432">
            <a:off x="6208430" y="4573157"/>
            <a:ext cx="2647862" cy="186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C:\Users\admin\Desktop\кожина\IMG-d080b13ab9ac3265ad1faa399566889c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916832"/>
            <a:ext cx="2727937" cy="1944216"/>
          </a:xfrm>
          <a:prstGeom prst="rect">
            <a:avLst/>
          </a:prstGeom>
          <a:noFill/>
        </p:spPr>
      </p:pic>
      <p:pic>
        <p:nvPicPr>
          <p:cNvPr id="3074" name="Picture 2" descr="C:\Users\admin\Desktop\с рабочего стола декабрь 2018\Camera\20161227_1544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4509120"/>
            <a:ext cx="2738286" cy="211179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 l="10738" t="12424" r="15883" b="65304"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1403350" y="260350"/>
            <a:ext cx="7740650" cy="936625"/>
          </a:xfrm>
          <a:prstGeom prst="rect">
            <a:avLst/>
          </a:prstGeom>
        </p:spPr>
        <p:txBody>
          <a:bodyPr/>
          <a:lstStyle/>
          <a:p>
            <a:pPr algn="ctr" defTabSz="10668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Набор на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2022-2023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учебный год 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066800" fontAlgn="auto">
              <a:lnSpc>
                <a:spcPct val="90000"/>
              </a:lnSpc>
              <a:spcAft>
                <a:spcPts val="0"/>
              </a:spcAft>
              <a:defRPr/>
            </a:pP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0668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800" b="1" kern="100" dirty="0" smtClean="0">
                <a:solidFill>
                  <a:srgbClr val="1D0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Профессия </a:t>
            </a:r>
            <a:r>
              <a:rPr lang="ru-RU" sz="2800" b="1" kern="100" dirty="0">
                <a:solidFill>
                  <a:srgbClr val="1D0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инвалидов </a:t>
            </a:r>
            <a:endParaRPr lang="ru-RU" sz="2800" b="1" kern="100" dirty="0" smtClean="0">
              <a:solidFill>
                <a:srgbClr val="1D07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0668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800" b="1" kern="100" dirty="0" smtClean="0">
                <a:solidFill>
                  <a:srgbClr val="1D0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и </a:t>
            </a:r>
            <a:r>
              <a:rPr lang="ru-RU" sz="2800" b="1" kern="100" dirty="0">
                <a:solidFill>
                  <a:srgbClr val="1D0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лиц </a:t>
            </a:r>
            <a:r>
              <a:rPr lang="ru-RU" sz="2800" b="1" kern="100" dirty="0" smtClean="0">
                <a:solidFill>
                  <a:srgbClr val="1D0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ОВЗ</a:t>
            </a:r>
            <a:endParaRPr lang="ru-RU" sz="2800" b="1" kern="100" dirty="0">
              <a:solidFill>
                <a:srgbClr val="1D07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066800" fontAlgn="auto">
              <a:lnSpc>
                <a:spcPct val="90000"/>
              </a:lnSpc>
              <a:spcAft>
                <a:spcPts val="0"/>
              </a:spcAft>
              <a:defRPr/>
            </a:pPr>
            <a:endParaRPr lang="ru-RU" sz="2800" b="1" kern="100" dirty="0">
              <a:solidFill>
                <a:srgbClr val="1D07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8"/>
          <p:cNvGrpSpPr>
            <a:grpSpLocks/>
          </p:cNvGrpSpPr>
          <p:nvPr/>
        </p:nvGrpSpPr>
        <p:grpSpPr bwMode="auto">
          <a:xfrm>
            <a:off x="3492499" y="1844824"/>
            <a:ext cx="5651501" cy="3760191"/>
            <a:chOff x="1698325" y="-1286494"/>
            <a:chExt cx="5699196" cy="2257790"/>
          </a:xfrm>
        </p:grpSpPr>
        <p:sp>
          <p:nvSpPr>
            <p:cNvPr id="10" name="Пятиугольник 4"/>
            <p:cNvSpPr/>
            <p:nvPr/>
          </p:nvSpPr>
          <p:spPr>
            <a:xfrm rot="10800000">
              <a:off x="1924053" y="-996994"/>
              <a:ext cx="5473468" cy="196829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Пятиугольник 4"/>
            <p:cNvSpPr/>
            <p:nvPr/>
          </p:nvSpPr>
          <p:spPr>
            <a:xfrm>
              <a:off x="1698325" y="-1286494"/>
              <a:ext cx="5676782" cy="1935557"/>
            </a:xfrm>
            <a:prstGeom prst="round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67865" tIns="91440" rIns="170688" bIns="91440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09.01.01 </a:t>
              </a:r>
              <a:r>
                <a:rPr lang="ru-RU" sz="2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Наладчик аппаратного и программного обеспечения,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Форма обучения - </a:t>
              </a:r>
              <a:r>
                <a:rPr lang="ru-RU" sz="2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очная                       срок обучения - 2 года 10 месяцев</a:t>
              </a:r>
            </a:p>
            <a:p>
              <a:pPr marL="0" lvl="1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Квалификация  </a:t>
              </a:r>
              <a:r>
                <a:rPr lang="ru-RU" sz="2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«Наладчик технологического оборудования»</a:t>
              </a:r>
            </a:p>
          </p:txBody>
        </p:sp>
      </p:grpSp>
      <p:sp>
        <p:nvSpPr>
          <p:cNvPr id="3076" name="Прямоугольник 13"/>
          <p:cNvSpPr>
            <a:spLocks noChangeArrowheads="1"/>
          </p:cNvSpPr>
          <p:nvPr/>
        </p:nvSpPr>
        <p:spPr bwMode="auto">
          <a:xfrm>
            <a:off x="3671888" y="4581128"/>
            <a:ext cx="54721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обучение в специализированной группе–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15ч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.,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возможно обучение с использованием дистанционных технологий,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дистанционно 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Информация на сайте: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https://tcek63.ru/obuchenie-lits-s-ovz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80" name="Picture 5" descr="C:\Медиацентр\Газета\2017\апрель 2017\фото\День открытых дверей 19 апреля 2017\P4190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14005">
            <a:off x="145047" y="3849207"/>
            <a:ext cx="3818677" cy="28036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http://pobochenko.com/wp-content/uploads/2016/03/Izuchaem-zhelez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2840">
            <a:off x="7786" y="1077921"/>
            <a:ext cx="4424469" cy="29728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42875" y="0"/>
            <a:ext cx="8858250" cy="928688"/>
          </a:xfrm>
        </p:spPr>
        <p:txBody>
          <a:bodyPr/>
          <a:lstStyle/>
          <a:p>
            <a:r>
              <a:rPr lang="ru-RU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Прием на обучение в 2022 году абитуриентов с ОВЗ в  ГБПОУ «ТСЭК»</a:t>
            </a:r>
            <a:endParaRPr lang="ru-RU" sz="2400" smtClean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28688"/>
            <a:ext cx="9144000" cy="5929312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cap="all" dirty="0" smtClean="0">
                <a:latin typeface="Times New Roman" pitchFamily="18" charset="0"/>
                <a:cs typeface="Times New Roman" pitchFamily="18" charset="0"/>
              </a:rPr>
              <a:t>НАЛАДЧИК АППАРАТНОГО И ПРОГРАММНОГО ОБЕСПЕЧЕНИЯ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cap="all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для лиц с ОВЗ и инвалидностью) 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наладчик технологического оборудования.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Срок обучения: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2 года 10 месяцев (на базе основного среднего образования ).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Вступительные испытания: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конкурс аттестатов.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Кем работает?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Наладчик аппаратного и программного обеспечения.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Наладчик технологического оборудования. Системный администратор.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С чем работает?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Аппаратное и программное обеспечение персональных компьютеров и серверов.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Периферийное оборудование.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Мультимедийное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оборудование.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Источники аудиовизуальной информации.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Информационные ресурсы локальных и глобальных компьютерных сетей.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Как работает?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Обслуживает аппаратное обеспечение персональных компьютеров, серверов, периферийных устройств и оборудования, компьютерной оргтехники.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Устанавливает и обслуживает программное обеспечение персональных компьютеров, серверов, периферийных устройств и оборудования.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Модернизирует аппаратное и программное  обеспечение персональных компьютеров, серверов, периферийных устройств и оборудования.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6400" dirty="0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09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 cstate="print"/>
          <a:srcRect l="33310" t="55815" r="34235" b="18007"/>
          <a:stretch>
            <a:fillRect/>
          </a:stretch>
        </p:blipFill>
        <p:spPr bwMode="auto">
          <a:xfrm>
            <a:off x="0" y="2781300"/>
            <a:ext cx="91440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3" cstate="print"/>
          <a:srcRect b="51048"/>
          <a:stretch>
            <a:fillRect/>
          </a:stretch>
        </p:blipFill>
        <p:spPr bwMode="auto">
          <a:xfrm>
            <a:off x="0" y="0"/>
            <a:ext cx="914400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3075" t="24232" r="33852" b="35867"/>
          <a:stretch>
            <a:fillRect/>
          </a:stretch>
        </p:blipFill>
        <p:spPr bwMode="auto">
          <a:xfrm>
            <a:off x="0" y="0"/>
            <a:ext cx="919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33459" t="22400" r="34207" b="62199"/>
          <a:stretch>
            <a:fillRect/>
          </a:stretch>
        </p:blipFill>
        <p:spPr bwMode="auto">
          <a:xfrm>
            <a:off x="0" y="0"/>
            <a:ext cx="914400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b="37068"/>
          <a:stretch>
            <a:fillRect/>
          </a:stretch>
        </p:blipFill>
        <p:spPr bwMode="auto">
          <a:xfrm>
            <a:off x="0" y="2465388"/>
            <a:ext cx="914400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3469" t="18900" r="34052" b="73666"/>
          <a:stretch>
            <a:fillRect/>
          </a:stretch>
        </p:blipFill>
        <p:spPr bwMode="auto">
          <a:xfrm>
            <a:off x="0" y="0"/>
            <a:ext cx="9144000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/>
          <a:srcRect l="33469" t="46199" r="33852" b="37701"/>
          <a:stretch>
            <a:fillRect/>
          </a:stretch>
        </p:blipFill>
        <p:spPr bwMode="auto">
          <a:xfrm>
            <a:off x="0" y="4324350"/>
            <a:ext cx="9144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5" descr="20180419_1236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5175" y="1196975"/>
            <a:ext cx="456882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2" descr="https://pp.userapi.com/c637323/v637323296/45fda/9e1wiKE7gb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975"/>
            <a:ext cx="4643438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33075" t="18201" r="34244" b="39801"/>
          <a:stretch>
            <a:fillRect/>
          </a:stretch>
        </p:blipFill>
        <p:spPr bwMode="auto">
          <a:xfrm>
            <a:off x="0" y="0"/>
            <a:ext cx="9126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32745" t="19009" r="33839" b="370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0738" t="12424" r="15883" b="65304"/>
          <a:stretch>
            <a:fillRect/>
          </a:stretch>
        </p:blipFill>
        <p:spPr bwMode="auto">
          <a:xfrm>
            <a:off x="1907704" y="0"/>
            <a:ext cx="662473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t="41408" r="91779" b="5004"/>
          <a:stretch>
            <a:fillRect/>
          </a:stretch>
        </p:blipFill>
        <p:spPr bwMode="auto">
          <a:xfrm>
            <a:off x="0" y="0"/>
            <a:ext cx="8640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User\Desktop\20220421_16315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052736"/>
            <a:ext cx="4289939" cy="5644383"/>
          </a:xfrm>
          <a:prstGeom prst="rect">
            <a:avLst/>
          </a:prstGeom>
          <a:noFill/>
        </p:spPr>
      </p:pic>
      <p:pic>
        <p:nvPicPr>
          <p:cNvPr id="1028" name="Picture 4" descr="C:\Users\User\Desktop\20220421_163243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052736"/>
            <a:ext cx="4176464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33501" t="18716" r="33958" b="387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32983" t="24432" r="34720" b="56023"/>
          <a:stretch>
            <a:fillRect/>
          </a:stretch>
        </p:blipFill>
        <p:spPr bwMode="auto">
          <a:xfrm>
            <a:off x="0" y="0"/>
            <a:ext cx="91440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12" descr="G:\ТСЭК\Yp95aX54SGY.jpg"/>
          <p:cNvPicPr>
            <a:picLocks noChangeAspect="1" noChangeArrowheads="1"/>
          </p:cNvPicPr>
          <p:nvPr/>
        </p:nvPicPr>
        <p:blipFill>
          <a:blip r:embed="rId3" cstate="print"/>
          <a:srcRect b="9503"/>
          <a:stretch>
            <a:fillRect/>
          </a:stretch>
        </p:blipFill>
        <p:spPr bwMode="auto">
          <a:xfrm>
            <a:off x="1547813" y="2997200"/>
            <a:ext cx="5688012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151216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Инклюзивное образование в обычной группе по следующим профессиям и специальностям в колледже: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132856"/>
            <a:ext cx="8712968" cy="4464496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19.01.04 Пекарь</a:t>
            </a:r>
          </a:p>
          <a:p>
            <a:pPr algn="just">
              <a:buFont typeface="Wingdings" pitchFamily="2" charset="2"/>
              <a:buChar char="Ø"/>
              <a:tabLst>
                <a:tab pos="1255713" algn="l"/>
              </a:tabLst>
            </a:pP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09.01.02 Мастер по обработке цифровой информации</a:t>
            </a:r>
          </a:p>
          <a:p>
            <a:pPr>
              <a:buFont typeface="Wingdings" pitchFamily="2" charset="2"/>
              <a:buChar char="Ø"/>
            </a:pP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09.02.07 Информационные системы и программирование</a:t>
            </a:r>
          </a:p>
          <a:p>
            <a:pPr>
              <a:buFont typeface="Wingdings" pitchFamily="2" charset="2"/>
              <a:buChar char="Ø"/>
            </a:pP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38.02.03 Операционная деятельность в логистике</a:t>
            </a:r>
          </a:p>
          <a:p>
            <a:pPr>
              <a:buFont typeface="Wingdings" pitchFamily="2" charset="2"/>
              <a:buChar char="Ø"/>
            </a:pP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08.01.26 Мастер по ремонту и обслуживанию систем ЖКХ</a:t>
            </a:r>
          </a:p>
          <a:p>
            <a:pPr algn="ctr">
              <a:buNone/>
            </a:pPr>
            <a:endParaRPr lang="ru-RU" sz="3600" b="1" dirty="0">
              <a:solidFill>
                <a:srgbClr val="0000CC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0738" t="12424" r="15883" b="65304"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214313" y="-42863"/>
            <a:ext cx="8929687" cy="680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eaLnBrk="0" hangingPunct="0">
              <a:tabLst>
                <a:tab pos="228600" algn="l"/>
              </a:tabLst>
            </a:pPr>
            <a:r>
              <a:rPr lang="ru-RU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Преимущества обучения в колледже</a:t>
            </a:r>
            <a:r>
              <a:rPr lang="ru-RU" sz="24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eaLnBrk="0" hangingPunct="0">
              <a:buFontTx/>
              <a:buChar char="•"/>
              <a:tabLst>
                <a:tab pos="228600" algn="l"/>
              </a:tabLst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бесплатное обучение,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indent="457200" eaLnBrk="0" hangingPunct="0">
              <a:buFontTx/>
              <a:buChar char="•"/>
              <a:tabLst>
                <a:tab pos="228600" algn="l"/>
              </a:tabLst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бесплатное 2-х разовое питание для обучающихся с ОВЗ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indent="457200" eaLnBrk="0" hangingPunct="0">
              <a:buFontTx/>
              <a:buChar char="•"/>
              <a:tabLst>
                <a:tab pos="228600" algn="l"/>
              </a:tabLst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современная материально–техническая база,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indent="457200" eaLnBrk="0" hangingPunct="0">
              <a:buFontTx/>
              <a:buChar char="•"/>
              <a:tabLst>
                <a:tab pos="228600" algn="l"/>
              </a:tabLst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сурдопереводчик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, помогающий учащимся в процессе обучения,</a:t>
            </a:r>
          </a:p>
          <a:p>
            <a:pPr indent="457200" eaLnBrk="0" hangingPunct="0">
              <a:buFontTx/>
              <a:buChar char="•"/>
              <a:tabLst>
                <a:tab pos="228600" algn="l"/>
              </a:tabLst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адаптация учащихся к современной жизни (консультации психологов, занятия в сенсорной комнате,  т.д.),</a:t>
            </a:r>
          </a:p>
          <a:p>
            <a:pPr indent="457200" eaLnBrk="0" hangingPunct="0">
              <a:buFontTx/>
              <a:buChar char="•"/>
              <a:tabLst>
                <a:tab pos="228600" algn="l"/>
              </a:tabLst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студентам выплачивается стипендия (государственная+ социальная),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indent="457200" eaLnBrk="0" hangingPunct="0">
              <a:buFontTx/>
              <a:buChar char="•"/>
              <a:tabLst>
                <a:tab pos="228600" algn="l"/>
              </a:tabLst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очное обучение с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 использованием дистанционных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технологий,</a:t>
            </a:r>
          </a:p>
          <a:p>
            <a:pPr indent="457200" eaLnBrk="0" hangingPunct="0">
              <a:buFontTx/>
              <a:buChar char="•"/>
              <a:tabLst>
                <a:tab pos="228600" algn="l"/>
              </a:tabLst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дистанционное обучение,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indent="457200" eaLnBrk="0" hangingPunct="0">
              <a:buFontTx/>
              <a:buChar char="•"/>
              <a:tabLst>
                <a:tab pos="228600" algn="l"/>
              </a:tabLst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иногородним предоставляется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общежитие,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indent="457200" eaLnBrk="0" hangingPunct="0">
              <a:buFontTx/>
              <a:buChar char="•"/>
              <a:tabLst>
                <a:tab pos="228600" algn="l"/>
              </a:tabLst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доступная среда (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пандусы, подъемники, звукоусиливающая аппаратура, индивидуальные рабочие места для обучающихся с нарушение зрения, опорно-двигательного аппарата, слуха, сенсорная комната, спортивный зал).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1"/>
          <p:cNvSpPr>
            <a:spLocks noChangeArrowheads="1"/>
          </p:cNvSpPr>
          <p:nvPr/>
        </p:nvSpPr>
        <p:spPr bwMode="auto">
          <a:xfrm>
            <a:off x="323850" y="260350"/>
            <a:ext cx="849630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eaLnBrk="0" hangingPunct="0">
              <a:tabLst>
                <a:tab pos="228600" algn="l"/>
              </a:tabLst>
            </a:pPr>
            <a:r>
              <a:rPr lang="ru-RU" sz="28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Документы необходимые для поступления: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eaLnBrk="0" hangingPunct="0">
              <a:buFontTx/>
              <a:buChar char="•"/>
              <a:tabLst>
                <a:tab pos="228600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Заявление</a:t>
            </a:r>
          </a:p>
          <a:p>
            <a:pPr indent="457200" eaLnBrk="0" hangingPunct="0">
              <a:buFontTx/>
              <a:buChar char="•"/>
              <a:tabLst>
                <a:tab pos="228600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Аттестат оригинал</a:t>
            </a:r>
          </a:p>
          <a:p>
            <a:pPr indent="457200" eaLnBrk="0" hangingPunct="0">
              <a:buFontTx/>
              <a:buChar char="•"/>
              <a:tabLst>
                <a:tab pos="228600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Паспорт оригинал/копия</a:t>
            </a:r>
          </a:p>
          <a:p>
            <a:pPr indent="457200" eaLnBrk="0" hangingPunct="0">
              <a:buFontTx/>
              <a:buChar char="•"/>
              <a:tabLst>
                <a:tab pos="228600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 фотографии 3х4</a:t>
            </a:r>
          </a:p>
          <a:p>
            <a:pPr indent="457200" eaLnBrk="0" hangingPunct="0">
              <a:buFontTx/>
              <a:buChar char="•"/>
              <a:tabLst>
                <a:tab pos="228600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Справка об инвалидности  (оригинал/копия)  и/или заключение ПМПК для получения профессионального образования по адаптированной образовательной программе (оригинал/копия)  </a:t>
            </a:r>
          </a:p>
          <a:p>
            <a:pPr indent="457200" eaLnBrk="0" hangingPunct="0">
              <a:buFontTx/>
              <a:buChar char="•"/>
              <a:tabLst>
                <a:tab pos="228600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ИНН</a:t>
            </a:r>
          </a:p>
          <a:p>
            <a:pPr indent="457200" eaLnBrk="0" hangingPunct="0">
              <a:buFontTx/>
              <a:buChar char="•"/>
              <a:tabLst>
                <a:tab pos="228600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СНИЛС</a:t>
            </a:r>
          </a:p>
          <a:p>
            <a:pPr indent="457200" eaLnBrk="0" hangingPunct="0">
              <a:buFontTx/>
              <a:buChar char="•"/>
              <a:tabLst>
                <a:tab pos="228600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ИПРА</a:t>
            </a:r>
          </a:p>
          <a:p>
            <a:pPr indent="457200" eaLnBrk="0" hangingPunct="0">
              <a:tabLst>
                <a:tab pos="228600" algn="l"/>
              </a:tabLst>
            </a:pP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Зачисление проводится на общедоступной основе – без экзаменов на основе собеседования.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indent="457200" eaLnBrk="0" hangingPunct="0">
              <a:tabLst>
                <a:tab pos="228600" algn="l"/>
              </a:tabLst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Наполняемость  специализированных групп учащихся с ОВЗ и инвалидностью  </a:t>
            </a:r>
            <a:r>
              <a:rPr lang="ru-RU" sz="2000" b="1" i="1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i="1" smtClean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человек.  Инклюзивно-25 человек.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indent="457200" eaLnBrk="0" hangingPunct="0">
              <a:tabLst>
                <a:tab pos="228600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Более подробная информация о профессиях, правилах приема и особенностях обучения лиц с ОВЗ в колледже будет представлена на сайте колледжа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https://tcek63.ru/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Прием документов до 25.08.2021 года. </a:t>
            </a:r>
          </a:p>
          <a:p>
            <a:pPr indent="457200" eaLnBrk="0" hangingPunct="0">
              <a:tabLst>
                <a:tab pos="228600" algn="l"/>
              </a:tabLs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Наш адрес: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Самарская область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г.Тольятти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ул. Ленина, 68.</a:t>
            </a:r>
          </a:p>
          <a:p>
            <a:pPr indent="457200" eaLnBrk="0" hangingPunct="0">
              <a:tabLst>
                <a:tab pos="228600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8 (8482) 22-78-68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4905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Контакты приёмной комиссии:</a:t>
            </a:r>
          </a:p>
        </p:txBody>
      </p:sp>
      <p:sp>
        <p:nvSpPr>
          <p:cNvPr id="17411" name="Содержимое 3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79512" y="836712"/>
            <a:ext cx="8784976" cy="58784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г.Тольятти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Комсомольский район 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 </a:t>
            </a:r>
            <a:r>
              <a:rPr lang="ru-RU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Мурысева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д.61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тел. 8 (8482) 24-59-81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г.Тольятти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Центральный район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 Ленина, д.68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тел. 8 (8482) 22-78-68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Информация сайте колледжа </a:t>
            </a:r>
            <a:r>
              <a:rPr lang="ru-RU" sz="32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https://tcek63.ru/</a:t>
            </a:r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https://tcek63.ru/obuchenie-lits-s-ovz</a:t>
            </a:r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t="41408" r="91779" b="5004"/>
          <a:stretch>
            <a:fillRect/>
          </a:stretch>
        </p:blipFill>
        <p:spPr bwMode="auto">
          <a:xfrm>
            <a:off x="0" y="0"/>
            <a:ext cx="8640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0738" t="12424" r="15883" b="65304"/>
          <a:stretch>
            <a:fillRect/>
          </a:stretch>
        </p:blipFill>
        <p:spPr bwMode="auto">
          <a:xfrm>
            <a:off x="1619672" y="0"/>
            <a:ext cx="590465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118175" y="2967335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t="41408" r="91779" b="5004"/>
          <a:stretch>
            <a:fillRect/>
          </a:stretch>
        </p:blipFill>
        <p:spPr bwMode="auto">
          <a:xfrm>
            <a:off x="0" y="0"/>
            <a:ext cx="8640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0738" t="12424" r="15883" b="65304"/>
          <a:stretch>
            <a:fillRect/>
          </a:stretch>
        </p:blipFill>
        <p:spPr bwMode="auto">
          <a:xfrm>
            <a:off x="1619672" y="0"/>
            <a:ext cx="590465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student\Desktop\фотки\изображение_viber_2020-09-11_08-25-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412776"/>
            <a:ext cx="2463547" cy="4379639"/>
          </a:xfrm>
          <a:prstGeom prst="rect">
            <a:avLst/>
          </a:prstGeom>
          <a:noFill/>
        </p:spPr>
      </p:pic>
      <p:pic>
        <p:nvPicPr>
          <p:cNvPr id="3075" name="Picture 3" descr="C:\Users\student\Desktop\фотки\изображение_viber_2020-09-11_08-17-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3212976"/>
            <a:ext cx="2353761" cy="3392377"/>
          </a:xfrm>
          <a:prstGeom prst="rect">
            <a:avLst/>
          </a:prstGeom>
          <a:noFill/>
        </p:spPr>
      </p:pic>
      <p:pic>
        <p:nvPicPr>
          <p:cNvPr id="3076" name="Picture 4" descr="C:\Users\student\Desktop\фотки\изображение_viber_2020-09-11_08-22-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1484784"/>
            <a:ext cx="2448272" cy="435248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83568" y="594928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Архитектурная </a:t>
            </a:r>
            <a:r>
              <a:rPr lang="ru-RU" dirty="0" err="1" smtClean="0"/>
              <a:t>безбарьерная</a:t>
            </a:r>
            <a:r>
              <a:rPr lang="ru-RU" dirty="0" smtClean="0"/>
              <a:t> среда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1340768"/>
            <a:ext cx="237626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2195736" y="2204864"/>
            <a:ext cx="2376264" cy="576064"/>
          </a:xfrm>
          <a:prstGeom prst="straightConnector1">
            <a:avLst/>
          </a:prstGeom>
          <a:ln w="53975" cmpd="sng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10738" t="12424" r="15883" b="65304"/>
          <a:stretch>
            <a:fillRect/>
          </a:stretch>
        </p:blipFill>
        <p:spPr bwMode="auto">
          <a:xfrm>
            <a:off x="1772072" y="152400"/>
            <a:ext cx="590465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t="41408" r="91779" b="5004"/>
          <a:stretch>
            <a:fillRect/>
          </a:stretch>
        </p:blipFill>
        <p:spPr bwMode="auto">
          <a:xfrm>
            <a:off x="0" y="0"/>
            <a:ext cx="8640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0738" t="12424" r="15883" b="65304"/>
          <a:stretch>
            <a:fillRect/>
          </a:stretch>
        </p:blipFill>
        <p:spPr bwMode="auto">
          <a:xfrm>
            <a:off x="1619672" y="0"/>
            <a:ext cx="590465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student\Desktop\фотки\изображение_viber_2020-09-11_08-26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124744"/>
            <a:ext cx="5688632" cy="4320480"/>
          </a:xfrm>
          <a:prstGeom prst="rect">
            <a:avLst/>
          </a:prstGeom>
          <a:noFill/>
        </p:spPr>
      </p:pic>
      <p:pic>
        <p:nvPicPr>
          <p:cNvPr id="4099" name="Picture 3" descr="C:\Users\student\Desktop\фотки\изображение_viber_2020-09-11_08-27-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2276872"/>
            <a:ext cx="3168352" cy="4437112"/>
          </a:xfrm>
          <a:prstGeom prst="rect">
            <a:avLst/>
          </a:prstGeom>
          <a:noFill/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2627784" y="2924944"/>
            <a:ext cx="1512168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35896" y="560782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Столовая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student\Desktop\фотки\изображение_viber_2020-09-11_08-31-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780928"/>
            <a:ext cx="2160240" cy="3934744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t="41408" r="91779" b="5004"/>
          <a:stretch>
            <a:fillRect/>
          </a:stretch>
        </p:blipFill>
        <p:spPr bwMode="auto">
          <a:xfrm>
            <a:off x="0" y="0"/>
            <a:ext cx="8640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10738" t="12424" r="15883" b="65304"/>
          <a:stretch>
            <a:fillRect/>
          </a:stretch>
        </p:blipFill>
        <p:spPr bwMode="auto">
          <a:xfrm>
            <a:off x="1619672" y="0"/>
            <a:ext cx="590465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student\Desktop\фотки\изображение_viber_2020-09-11_08-31-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980728"/>
            <a:ext cx="2228697" cy="3962128"/>
          </a:xfrm>
          <a:prstGeom prst="rect">
            <a:avLst/>
          </a:prstGeom>
          <a:noFill/>
        </p:spPr>
      </p:pic>
      <p:pic>
        <p:nvPicPr>
          <p:cNvPr id="5124" name="Picture 4" descr="C:\Users\student\Desktop\фотки\изображение_viber_2020-09-11_10-04-02.jpg"/>
          <p:cNvPicPr>
            <a:picLocks noChangeAspect="1" noChangeArrowheads="1"/>
          </p:cNvPicPr>
          <p:nvPr/>
        </p:nvPicPr>
        <p:blipFill>
          <a:blip r:embed="rId6" cstate="print"/>
          <a:srcRect l="10102" r="19180" b="28160"/>
          <a:stretch>
            <a:fillRect/>
          </a:stretch>
        </p:blipFill>
        <p:spPr bwMode="auto">
          <a:xfrm>
            <a:off x="5148064" y="4653136"/>
            <a:ext cx="2520280" cy="1440160"/>
          </a:xfrm>
          <a:prstGeom prst="rect">
            <a:avLst/>
          </a:prstGeom>
          <a:noFill/>
        </p:spPr>
      </p:pic>
      <p:cxnSp>
        <p:nvCxnSpPr>
          <p:cNvPr id="10" name="Прямая со стрелкой 9"/>
          <p:cNvCxnSpPr/>
          <p:nvPr/>
        </p:nvCxnSpPr>
        <p:spPr>
          <a:xfrm>
            <a:off x="3923928" y="3573016"/>
            <a:ext cx="2664296" cy="1440160"/>
          </a:xfrm>
          <a:prstGeom prst="straightConnector1">
            <a:avLst/>
          </a:prstGeom>
          <a:ln w="539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9" descr="VkNwUf2OeF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980728"/>
            <a:ext cx="396044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5724128" y="1556792"/>
            <a:ext cx="72008" cy="3528392"/>
          </a:xfrm>
          <a:prstGeom prst="straightConnector1">
            <a:avLst/>
          </a:prstGeom>
          <a:ln w="539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60232" y="4077072"/>
            <a:ext cx="2030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Знаки доступности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t="41408" r="91779" b="5004"/>
          <a:stretch>
            <a:fillRect/>
          </a:stretch>
        </p:blipFill>
        <p:spPr bwMode="auto">
          <a:xfrm>
            <a:off x="0" y="0"/>
            <a:ext cx="8640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0738" t="12424" r="15883" b="65304"/>
          <a:stretch>
            <a:fillRect/>
          </a:stretch>
        </p:blipFill>
        <p:spPr bwMode="auto">
          <a:xfrm>
            <a:off x="1619672" y="0"/>
            <a:ext cx="590465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student\Desktop\фотки\изображение_viber_2020-09-11_08-37-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6222" y="980728"/>
            <a:ext cx="2227748" cy="3960440"/>
          </a:xfrm>
          <a:prstGeom prst="rect">
            <a:avLst/>
          </a:prstGeom>
          <a:noFill/>
        </p:spPr>
      </p:pic>
      <p:pic>
        <p:nvPicPr>
          <p:cNvPr id="7171" name="Picture 3" descr="C:\Users\student\Desktop\фотки\изображение_viber_2020-09-11_08-38-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1268760"/>
            <a:ext cx="1728192" cy="2376264"/>
          </a:xfrm>
          <a:prstGeom prst="rect">
            <a:avLst/>
          </a:prstGeom>
          <a:noFill/>
        </p:spPr>
      </p:pic>
      <p:pic>
        <p:nvPicPr>
          <p:cNvPr id="7172" name="Picture 4" descr="C:\Users\student\Desktop\фотки\изображение_viber_2020-09-11_08-39-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221088"/>
            <a:ext cx="2448272" cy="2232248"/>
          </a:xfrm>
          <a:prstGeom prst="rect">
            <a:avLst/>
          </a:prstGeom>
          <a:noFill/>
        </p:spPr>
      </p:pic>
      <p:pic>
        <p:nvPicPr>
          <p:cNvPr id="9" name="Picture 4" descr="rel0JqRIrzQ"/>
          <p:cNvPicPr>
            <a:picLocks noChangeAspect="1" noChangeArrowheads="1"/>
          </p:cNvPicPr>
          <p:nvPr/>
        </p:nvPicPr>
        <p:blipFill>
          <a:blip r:embed="rId7" cstate="print"/>
          <a:srcRect r="20766"/>
          <a:stretch>
            <a:fillRect/>
          </a:stretch>
        </p:blipFill>
        <p:spPr>
          <a:xfrm>
            <a:off x="2987824" y="1268760"/>
            <a:ext cx="2304256" cy="2304256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67544" y="3573016"/>
            <a:ext cx="4562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Оборудованы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4санузла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двух корпусах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для юношей и девушек (ул.Ленина 68,70)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508104" y="1052736"/>
            <a:ext cx="72008" cy="511256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40152" y="5013176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Комната для собаки-поводыря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4221088"/>
            <a:ext cx="2350964" cy="222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t="41408" r="91779" b="5004"/>
          <a:stretch>
            <a:fillRect/>
          </a:stretch>
        </p:blipFill>
        <p:spPr bwMode="auto">
          <a:xfrm>
            <a:off x="0" y="0"/>
            <a:ext cx="8640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0738" t="12424" r="15883" b="65304"/>
          <a:stretch>
            <a:fillRect/>
          </a:stretch>
        </p:blipFill>
        <p:spPr bwMode="auto">
          <a:xfrm>
            <a:off x="1619672" y="0"/>
            <a:ext cx="590465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Изображение 026"/>
          <p:cNvPicPr>
            <a:picLocks noChangeAspect="1" noChangeArrowheads="1"/>
          </p:cNvPicPr>
          <p:nvPr/>
        </p:nvPicPr>
        <p:blipFill>
          <a:blip r:embed="rId4" cstate="print"/>
          <a:srcRect r="7347"/>
          <a:stretch>
            <a:fillRect/>
          </a:stretch>
        </p:blipFill>
        <p:spPr bwMode="auto">
          <a:xfrm>
            <a:off x="5652120" y="1052736"/>
            <a:ext cx="2808312" cy="225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student\Desktop\фотки\изображение_viber_2020-09-11_08-33-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052736"/>
            <a:ext cx="3528392" cy="2271800"/>
          </a:xfrm>
          <a:prstGeom prst="rect">
            <a:avLst/>
          </a:prstGeom>
          <a:noFill/>
        </p:spPr>
      </p:pic>
      <p:pic>
        <p:nvPicPr>
          <p:cNvPr id="6" name="Picture 6" descr="IMG_090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3933056"/>
            <a:ext cx="2808312" cy="254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IMG_0221"/>
          <p:cNvPicPr>
            <a:picLocks noChangeAspect="1" noChangeArrowheads="1"/>
          </p:cNvPicPr>
          <p:nvPr/>
        </p:nvPicPr>
        <p:blipFill>
          <a:blip r:embed="rId7" cstate="print"/>
          <a:srcRect r="45255"/>
          <a:stretch>
            <a:fillRect/>
          </a:stretch>
        </p:blipFill>
        <p:spPr bwMode="auto">
          <a:xfrm>
            <a:off x="1547664" y="3933056"/>
            <a:ext cx="3149149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971600" y="3429000"/>
            <a:ext cx="77768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Занятие в сенсорной </a:t>
            </a:r>
            <a:r>
              <a:rPr lang="ru-RU" sz="1600" b="1" dirty="0" smtClean="0"/>
              <a:t>комнате по стабилизации нервно-психического </a:t>
            </a:r>
            <a:r>
              <a:rPr lang="ru-RU" sz="1600" b="1" dirty="0"/>
              <a:t>состояния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t="41408" r="91779" b="5004"/>
          <a:stretch>
            <a:fillRect/>
          </a:stretch>
        </p:blipFill>
        <p:spPr bwMode="auto">
          <a:xfrm>
            <a:off x="0" y="0"/>
            <a:ext cx="8640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0738" t="12424" r="15883" b="65304"/>
          <a:stretch>
            <a:fillRect/>
          </a:stretch>
        </p:blipFill>
        <p:spPr bwMode="auto">
          <a:xfrm>
            <a:off x="971600" y="0"/>
            <a:ext cx="777686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C:\Users\student\Desktop\фотки\изображение_viber_2020-09-11_08-19-58.jpg"/>
          <p:cNvPicPr>
            <a:picLocks noChangeAspect="1" noChangeArrowheads="1"/>
          </p:cNvPicPr>
          <p:nvPr/>
        </p:nvPicPr>
        <p:blipFill>
          <a:blip r:embed="rId4" cstate="print"/>
          <a:srcRect r="15234"/>
          <a:stretch>
            <a:fillRect/>
          </a:stretch>
        </p:blipFill>
        <p:spPr bwMode="auto">
          <a:xfrm>
            <a:off x="971600" y="1052736"/>
            <a:ext cx="3240360" cy="2150287"/>
          </a:xfrm>
          <a:prstGeom prst="rect">
            <a:avLst/>
          </a:prstGeom>
          <a:noFill/>
        </p:spPr>
      </p:pic>
      <p:pic>
        <p:nvPicPr>
          <p:cNvPr id="12292" name="Picture 4" descr="C:\Users\student\Desktop\фотки\изображение_viber_2020-09-11_08-20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573016"/>
            <a:ext cx="2316805" cy="2710608"/>
          </a:xfrm>
          <a:prstGeom prst="rect">
            <a:avLst/>
          </a:prstGeom>
          <a:noFill/>
        </p:spPr>
      </p:pic>
      <p:pic>
        <p:nvPicPr>
          <p:cNvPr id="12293" name="Picture 5" descr="C:\Users\student\Desktop\фотки\изображение_viber_2020-09-11_08-20-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4005064"/>
            <a:ext cx="2432270" cy="2016224"/>
          </a:xfrm>
          <a:prstGeom prst="rect">
            <a:avLst/>
          </a:prstGeom>
          <a:noFill/>
        </p:spPr>
      </p:pic>
      <p:pic>
        <p:nvPicPr>
          <p:cNvPr id="12294" name="Picture 6" descr="C:\Users\student\Desktop\фотки\изображение_viber_2020-09-11_08-19-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1052736"/>
            <a:ext cx="3862736" cy="2172789"/>
          </a:xfrm>
          <a:prstGeom prst="rect">
            <a:avLst/>
          </a:prstGeom>
          <a:noFill/>
        </p:spPr>
      </p:pic>
      <p:pic>
        <p:nvPicPr>
          <p:cNvPr id="12295" name="Picture 7" descr="C:\Users\student\Desktop\фотки\изображение_viber_2020-09-11_08-19-07.jpg"/>
          <p:cNvPicPr>
            <a:picLocks noChangeAspect="1" noChangeArrowheads="1"/>
          </p:cNvPicPr>
          <p:nvPr/>
        </p:nvPicPr>
        <p:blipFill>
          <a:blip r:embed="rId8" cstate="print"/>
          <a:srcRect l="64915" t="20516" r="9119" b="43580"/>
          <a:stretch>
            <a:fillRect/>
          </a:stretch>
        </p:blipFill>
        <p:spPr bwMode="auto">
          <a:xfrm>
            <a:off x="971600" y="3573016"/>
            <a:ext cx="2396837" cy="271288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195736" y="638132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Малый спортивный зал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887</Words>
  <Application>Microsoft Office PowerPoint</Application>
  <PresentationFormat>Экран (4:3)</PresentationFormat>
  <Paragraphs>137</Paragraphs>
  <Slides>36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Организация профессионального образования студентов с ОВЗ и инвалидностью в  ГБПОУ «ТСЭК»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Профессиональная ориентация </vt:lpstr>
      <vt:lpstr>Система профориентационной работы базируется на принципах:</vt:lpstr>
      <vt:lpstr>Проблемы студентов с ОВЗ и инвалидностью  при поступлении в колледж</vt:lpstr>
      <vt:lpstr> РЦПО «Профессиональная и социальная реабилитация  лиц с ОВЗ»  2021-2022 уч. год</vt:lpstr>
      <vt:lpstr>Участники Национального и Регионального чемпионатов профессионального мастерства среди людей с инвалидностью и лиц с ОВЗ Абилимпикс  </vt:lpstr>
      <vt:lpstr>Участие учащихся с инвалидностью и ОВЗ в спортивных соревнованиях города и области</vt:lpstr>
      <vt:lpstr>Развитие творчества –раскрытие талантов </vt:lpstr>
      <vt:lpstr>Слайд 22</vt:lpstr>
      <vt:lpstr>Прием на обучение в 2022 году абитуриентов с ОВЗ в  ГБПОУ «ТСЭК»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Инклюзивное образование в обычной группе по следующим профессиям и специальностям в колледже:</vt:lpstr>
      <vt:lpstr>Слайд 33</vt:lpstr>
      <vt:lpstr>Слайд 34</vt:lpstr>
      <vt:lpstr>Контакты приёмной комиссии: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student</dc:creator>
  <cp:lastModifiedBy>user</cp:lastModifiedBy>
  <cp:revision>94</cp:revision>
  <dcterms:created xsi:type="dcterms:W3CDTF">2019-10-22T05:48:14Z</dcterms:created>
  <dcterms:modified xsi:type="dcterms:W3CDTF">2022-05-13T09:14:02Z</dcterms:modified>
</cp:coreProperties>
</file>