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305" r:id="rId4"/>
    <p:sldId id="306" r:id="rId5"/>
    <p:sldId id="307" r:id="rId6"/>
    <p:sldId id="282" r:id="rId7"/>
    <p:sldId id="283" r:id="rId8"/>
    <p:sldId id="284" r:id="rId9"/>
    <p:sldId id="265" r:id="rId10"/>
    <p:sldId id="266" r:id="rId11"/>
    <p:sldId id="285" r:id="rId12"/>
    <p:sldId id="286" r:id="rId13"/>
    <p:sldId id="287" r:id="rId14"/>
    <p:sldId id="288" r:id="rId15"/>
    <p:sldId id="289" r:id="rId16"/>
    <p:sldId id="290" r:id="rId17"/>
    <p:sldId id="309" r:id="rId18"/>
    <p:sldId id="308" r:id="rId19"/>
    <p:sldId id="291" r:id="rId20"/>
    <p:sldId id="293" r:id="rId21"/>
    <p:sldId id="294" r:id="rId22"/>
    <p:sldId id="295" r:id="rId23"/>
    <p:sldId id="292" r:id="rId24"/>
    <p:sldId id="298" r:id="rId25"/>
    <p:sldId id="297" r:id="rId26"/>
    <p:sldId id="296" r:id="rId27"/>
    <p:sldId id="299" r:id="rId28"/>
    <p:sldId id="300" r:id="rId29"/>
    <p:sldId id="301" r:id="rId30"/>
    <p:sldId id="30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F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-90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692D4A-6093-4DB3-9C3F-859D87523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30FC786-8058-4A3D-9DB3-1FF9A245E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ADC1D3-9166-4918-8B06-23AE3D96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39209D-014C-4767-BE1C-D66549BA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1A5EBD-0D5E-4CD3-A6DC-E7CEE1FF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95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1E87D0-C154-40BF-BF94-EED35306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7AC635E-DC74-4B3C-B3B7-CFDBAC6EF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C394B9-7AC5-4322-B624-A9ED95C9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D8C211-B5ED-483C-B009-34701A95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C906AC-98F5-4A1E-BA2A-8B683C6D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05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476E5BC-15D5-4F2A-B447-12069AD8F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3EC2A8B-4D47-4B0F-8C05-AE47939EA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82BBDF-12FE-4599-89C0-32B9EC52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8CA176-623C-4EEE-B063-AC7E1861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8B09D2-58AF-4A8E-8860-1CD927FB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7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2910D9-D75D-4F18-8B68-F91AD186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6D9A9C-018C-45C9-8312-61B08AE18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187ED5-3F3D-4A68-BAEB-1C357C3C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397C30-B840-4821-B49B-4B362290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78AE3A-08D4-4EAE-AC7B-DFE93D06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23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D150BC-7852-4428-A308-4958EDB2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94B4FF-1F66-4BCF-AF61-E0462DD46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01688B-6059-48CF-A818-E10D9D05D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2CBEB1-25D3-40A7-85A7-095CD00A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BA7F86-5FB1-4405-AFC9-63645751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89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1C6369-0BAD-44C3-9361-12D4293A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166F6F-B8B4-4B2A-B9BB-19BE7B018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4F37D37-6AF1-4534-AA4C-D35CDC648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B614E33-FECB-47E4-8C08-963835DF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43B87A9-D2B2-4E34-BE34-AD511691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BF2BE5-5645-43B7-8AA0-E365FD61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58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1AEE39-711F-4619-B27A-2FADD9F4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C0F0629-1E62-4874-BBD2-E2A3C6D4D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26B641-946F-4B6C-B374-4189A6438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4D5CF55-0546-4A0D-9CD7-682DC69E4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072D4A5-4ADE-472C-BBA9-77F88CB62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29F1705-B257-4314-8549-D11883FA3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9BC2E30-4FA5-4D10-BED3-FF6269B4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391B28D-BBBD-4224-842B-1A983EC9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07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B21F40-4FAA-4AAF-A656-CC7AB3A4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74800D2-8058-42F5-81DF-30FB5558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A17BA46-30AF-4AD9-A11A-99F4852B1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39DBC95-0AB3-46C1-8613-FFAC7303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62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23B22C6-36F9-46E9-83F4-B74F4882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947313F-E672-40D1-82D0-DEA54EB9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97AE399-CFD8-4329-A94C-04A71230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36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3E44CC-D1EA-41F2-ACB5-842D0D60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5A076C-1F07-4470-991C-EFA3BF00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A7D08F-3B5A-45BE-9F93-4021888BF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E4C294-59EC-47CF-85F4-C2B5F4BE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6E40AF-CC3E-42E1-ACB2-C0B30E9E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3C55C6-656F-4B87-B227-12B88BAA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1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672F3A-D70F-482B-B16D-E44B9DA5E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5269464-FB10-4062-98D3-DBB45059C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51CF46D-EBA9-41B2-87DD-8AA90775E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9CF25F3-0ED6-4344-860E-EC7E69E47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C1DDCC-C469-4230-B432-7951EFC1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046370-61A8-4ECA-BC4E-123B5E02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757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300FBF-8243-4884-972A-26EA75A4E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475A0EA-0F6B-4287-8560-1AF218040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1CD219-7F8B-45D6-AA18-C1E7F0A3C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EAA9-EDBC-4D1D-ADC9-FBF93F1CF34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D12488-3E5D-4E0B-B6BB-CD690FCAA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B4FD3D-A310-4707-B7E2-F8815E41F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8FA39-9B42-4387-8587-9950E4FF5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359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s://congress.dod.vcht.center/program/sektsiya-21-shkolnye-teatry-traditsii-i-sovremennost-v-aktualnom-soderzhanii-formakh-i-tekhnologiyakh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&#1094;&#1089;&#1084;&#1089;&#1072;&#1084;&#1072;&#1088;&#1072;.&#1088;&#1092;/bvf/polojeniabvf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oceo.csm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oceo_csm" TargetMode="External"/><Relationship Id="rId5" Type="http://schemas.openxmlformats.org/officeDocument/2006/relationships/hyperlink" Target="https://&#1094;&#1089;&#1084;&#1089;&#1072;&#1084;&#1072;&#1088;&#1072;.&#1088;&#1092;/departments/SRCDHT/" TargetMode="External"/><Relationship Id="rId4" Type="http://schemas.openxmlformats.org/officeDocument/2006/relationships/hyperlink" Target="http://&#1094;&#1089;&#1084;&#1089;&#1072;&#1084;&#1072;&#1088;&#1072;.&#1088;&#1092;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&#1088;&#1076;&#1096;.&#1088;&#1092;/competition/46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azeta.ru/social/news/2021/11/29/n_16937125.s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dfestival.vcht.cente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F0B8E6-1144-4F2B-8249-B7E28C20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3" y="2005788"/>
            <a:ext cx="9877650" cy="1325563"/>
          </a:xfrm>
        </p:spPr>
        <p:txBody>
          <a:bodyPr>
            <a:noAutofit/>
          </a:bodyPr>
          <a:lstStyle/>
          <a:p>
            <a:pPr algn="r"/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воспитательной работы в школах через создание театров, театральных студий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B7BC114A-B8F4-4F40-8324-02CB3F131498}"/>
              </a:ext>
            </a:extLst>
          </p:cNvPr>
          <p:cNvSpPr>
            <a:spLocks noGrp="1"/>
          </p:cNvSpPr>
          <p:nvPr/>
        </p:nvSpPr>
        <p:spPr>
          <a:xfrm>
            <a:off x="2708223" y="5209819"/>
            <a:ext cx="9144000" cy="1195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Карлинская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Лариса Валериевна, </a:t>
            </a:r>
          </a:p>
          <a:p>
            <a:pPr algn="r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заведующий Центр детского художественного творчества</a:t>
            </a:r>
          </a:p>
          <a:p>
            <a:pPr algn="r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ГБОУДОД ЦРТДЮ ЦСМ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1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ED02F05-2C73-47A9-AE9D-42A6BD6154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60" t="5023" r="3246" b="5023"/>
          <a:stretch/>
        </p:blipFill>
        <p:spPr>
          <a:xfrm>
            <a:off x="795646" y="282861"/>
            <a:ext cx="11250577" cy="632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18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199D0DF-E070-464F-AACB-9DD99BF141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67038"/>
            <a:ext cx="9913143" cy="6323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788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145B56-AA8D-4588-8C9F-55D6C69199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1893" y="252115"/>
            <a:ext cx="9821318" cy="6353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8180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7DC170B2-5DE4-4470-8D41-516E70F56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 descr="https://sun9-11.userapi.com/impg/1yYj3cJ8Iv72fywujwODV1wuQZ1Dgu5RtoesPA/jyC-LsFIUiQ.jpg?size=604x284&amp;quality=96&amp;sign=58c8fc522c6493a032bb92aecf1cccfc&amp;type=album">
            <a:extLst>
              <a:ext uri="{FF2B5EF4-FFF2-40B4-BE49-F238E27FC236}">
                <a16:creationId xmlns:a16="http://schemas.microsoft.com/office/drawing/2014/main" xmlns="" id="{51017F19-3FCC-4036-9DDB-6FE3BAE43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5273" r="-3312" b="25224"/>
          <a:stretch/>
        </p:blipFill>
        <p:spPr bwMode="auto">
          <a:xfrm>
            <a:off x="3124200" y="228600"/>
            <a:ext cx="5943600" cy="12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E4A74F07-8025-4C2E-A4F3-2BF6A7420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2435" y="1551087"/>
            <a:ext cx="536713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http://dop.edu.ru/directions/art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Театральное творчество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ведение образовательного процесса в театральных коллективах и студиях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сценического (актерского) мастерства: сценической речи, движения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навыков эстетической оценки произведений театрального искусства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Театральное искусство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драматический театр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кукольный театр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музыкальный театр и мюзикл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 теней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исторический театр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художественное слово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 мод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литературное творчество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риторика и культура речи</a:t>
            </a:r>
          </a:p>
        </p:txBody>
      </p:sp>
    </p:spTree>
    <p:extLst>
      <p:ext uri="{BB962C8B-B14F-4D97-AF65-F5344CB8AC3E}">
        <p14:creationId xmlns:p14="http://schemas.microsoft.com/office/powerpoint/2010/main" xmlns="" val="1419428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8D53E2-C1E4-4062-9C4C-D9DDDB06EA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47" y="262455"/>
            <a:ext cx="10934049" cy="6280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12127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FA8B53C-02EA-463B-808D-75D63FBC6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441" y="293230"/>
            <a:ext cx="2607945" cy="2281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D658C6-2A21-422C-A95F-D5C2F00C918B}"/>
              </a:ext>
            </a:extLst>
          </p:cNvPr>
          <p:cNvSpPr txBox="1"/>
          <p:nvPr/>
        </p:nvSpPr>
        <p:spPr>
          <a:xfrm>
            <a:off x="3048001" y="578251"/>
            <a:ext cx="2607944" cy="1599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Лариса Львова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заместитель директора по научно-методической работе ФГБУК «ВЦХТ», канд. пед. наук,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3C193FA-DFE9-4155-B4A0-B1D29D4BF9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5003" y="417589"/>
            <a:ext cx="2869938" cy="2281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7538D8-4A53-49A3-827B-3D15A8633F7A}"/>
              </a:ext>
            </a:extLst>
          </p:cNvPr>
          <p:cNvSpPr txBox="1"/>
          <p:nvPr/>
        </p:nvSpPr>
        <p:spPr>
          <a:xfrm>
            <a:off x="9161120" y="546832"/>
            <a:ext cx="2782957" cy="166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Сергей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Казарновский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директор, ГБУСОШДО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г.Москвы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«Класс-центр», заслуженный учитель России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30F8E15-9C17-434B-8961-DDFC2621D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5401" y="2984889"/>
            <a:ext cx="1914957" cy="255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D531B7-4DF1-4919-A369-243A40FB64DC}"/>
              </a:ext>
            </a:extLst>
          </p:cNvPr>
          <p:cNvSpPr txBox="1"/>
          <p:nvPr/>
        </p:nvSpPr>
        <p:spPr>
          <a:xfrm>
            <a:off x="9147754" y="3168462"/>
            <a:ext cx="2782957" cy="1876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Сергей Розов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художественный руководитель и методист Театра юных москвичей, ГБПОУ «Воробьевы горы», г. Москва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89BD58B-539D-4B09-BA30-0378785FA1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09"/>
          <a:stretch/>
        </p:blipFill>
        <p:spPr bwMode="auto">
          <a:xfrm>
            <a:off x="247922" y="3291165"/>
            <a:ext cx="2922985" cy="2246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981FC59-5707-4D35-80F9-552FBB5DD681}"/>
              </a:ext>
            </a:extLst>
          </p:cNvPr>
          <p:cNvSpPr txBox="1"/>
          <p:nvPr/>
        </p:nvSpPr>
        <p:spPr>
          <a:xfrm>
            <a:off x="3350848" y="3235096"/>
            <a:ext cx="3047158" cy="2153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Светлана Пахомова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руководитель проекта «Трудный театр. Премьера», педагог Ростовского филиала ФГБОУ ВО «Российский государственный университет правосудия»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16DE60-9DAA-4AAC-A598-3AB21EDD3D67}"/>
              </a:ext>
            </a:extLst>
          </p:cNvPr>
          <p:cNvSpPr txBox="1"/>
          <p:nvPr/>
        </p:nvSpPr>
        <p:spPr>
          <a:xfrm>
            <a:off x="340688" y="5923270"/>
            <a:ext cx="11696154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https://congress.dod.vcht.center/program/sektsiya-21-shkolnye-teatry-traditsii-i-sovremennost-v-aktualnom-soderzhanii-formakh-i-tekhnologiyakh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155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530BC5-F372-4774-819C-452DEA4052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47" y="198308"/>
            <a:ext cx="10998787" cy="6450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86995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3003812-8872-4818-9158-FE2A7EA1A5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273" y="233949"/>
            <a:ext cx="10883648" cy="6391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88968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EF6C27D-04B4-41C3-BBD4-4DD38859E6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148" y="216176"/>
            <a:ext cx="10945778" cy="6476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2322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FA243C-7FE2-40DF-8578-4DDCFBEA24AF}"/>
              </a:ext>
            </a:extLst>
          </p:cNvPr>
          <p:cNvSpPr txBox="1"/>
          <p:nvPr/>
        </p:nvSpPr>
        <p:spPr>
          <a:xfrm>
            <a:off x="4228374" y="4343400"/>
            <a:ext cx="6096000" cy="1614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Методический центр ВЦХТ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«Школьные театры»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http://vcht.center/metodcenter/shkolnye-teatry/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8CF23D-0E96-4713-8B6F-69F8BB12D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4141" y="356359"/>
            <a:ext cx="3788259" cy="37882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A8F3904-7F28-4C0F-A6F9-96B22435AA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2348" y="432559"/>
            <a:ext cx="4291634" cy="33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836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CDA3144-DD2F-4E56-ABA7-A195AF84CA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023" y="271724"/>
            <a:ext cx="10859070" cy="6314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4624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EAB9ED4-4CE9-443C-B721-A4A2620AB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2556" y="94320"/>
            <a:ext cx="9725891" cy="6520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36096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F3F4D51-44F9-4441-A8A4-426AFFF465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3427" y="320472"/>
            <a:ext cx="6897756" cy="6217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247073-7077-413A-B0D7-714ED26B48A9}"/>
              </a:ext>
            </a:extLst>
          </p:cNvPr>
          <p:cNvSpPr txBox="1"/>
          <p:nvPr/>
        </p:nvSpPr>
        <p:spPr>
          <a:xfrm>
            <a:off x="1550505" y="2891393"/>
            <a:ext cx="3114260" cy="1657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16930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5B87C29-7DB7-4966-A05A-BE1F8FEAA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237" y="1712843"/>
            <a:ext cx="11617526" cy="34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0672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C486395-7BD2-456C-AE95-D3C2C19D0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75"/>
          <a:stretch/>
        </p:blipFill>
        <p:spPr>
          <a:xfrm>
            <a:off x="2090057" y="80380"/>
            <a:ext cx="9559637" cy="6697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14718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7DF8F6-1D7B-4390-ABB7-1989C6EF2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93"/>
          <a:stretch/>
        </p:blipFill>
        <p:spPr>
          <a:xfrm>
            <a:off x="2125684" y="133075"/>
            <a:ext cx="9464634" cy="6552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75204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5F28EC4-812D-46F7-A328-1C85DA28C3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302"/>
          <a:stretch/>
        </p:blipFill>
        <p:spPr>
          <a:xfrm>
            <a:off x="2042556" y="154379"/>
            <a:ext cx="9619013" cy="6578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13775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DCC32B-9058-4D43-A46C-AEC822E494F5}"/>
              </a:ext>
            </a:extLst>
          </p:cNvPr>
          <p:cNvSpPr txBox="1"/>
          <p:nvPr/>
        </p:nvSpPr>
        <p:spPr>
          <a:xfrm>
            <a:off x="3764479" y="161686"/>
            <a:ext cx="6316984" cy="6344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«Большой фестиваль искусств»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детского художественного творчества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изобразительное искусство</a:t>
            </a: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декоративно-прикладное творчество</a:t>
            </a: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дизайн</a:t>
            </a: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архитектура</a:t>
            </a: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вокал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гитарная песня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литературное творчество (проза, поэзия)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коллективная книга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хореографическое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театральное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оригинальный жанр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ораторское искусство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медиа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кино, анимация, фото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компьютерный дизайн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технический дизайн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игровая индустрия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театр моды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фольклор и этнография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раскрытие темы художественными средствами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318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121FAE-4443-42B1-90EA-C337DCCFF9EC}"/>
              </a:ext>
            </a:extLst>
          </p:cNvPr>
          <p:cNvSpPr txBox="1"/>
          <p:nvPr/>
        </p:nvSpPr>
        <p:spPr>
          <a:xfrm>
            <a:off x="967409" y="140350"/>
            <a:ext cx="993913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и программы развития направлений детского художественного творчества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F25CBBE3-C074-42A0-BCC6-1CE85D375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5582606"/>
              </p:ext>
            </p:extLst>
          </p:nvPr>
        </p:nvGraphicFramePr>
        <p:xfrm>
          <a:off x="748145" y="635203"/>
          <a:ext cx="11205316" cy="5961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0671">
                  <a:extLst>
                    <a:ext uri="{9D8B030D-6E8A-4147-A177-3AD203B41FA5}">
                      <a16:colId xmlns:a16="http://schemas.microsoft.com/office/drawing/2014/main" xmlns="" val="851898563"/>
                    </a:ext>
                  </a:extLst>
                </a:gridCol>
                <a:gridCol w="2811695">
                  <a:extLst>
                    <a:ext uri="{9D8B030D-6E8A-4147-A177-3AD203B41FA5}">
                      <a16:colId xmlns:a16="http://schemas.microsoft.com/office/drawing/2014/main" xmlns="" val="2788730329"/>
                    </a:ext>
                  </a:extLst>
                </a:gridCol>
                <a:gridCol w="4460901">
                  <a:extLst>
                    <a:ext uri="{9D8B030D-6E8A-4147-A177-3AD203B41FA5}">
                      <a16:colId xmlns:a16="http://schemas.microsoft.com/office/drawing/2014/main" xmlns="" val="2925299119"/>
                    </a:ext>
                  </a:extLst>
                </a:gridCol>
                <a:gridCol w="2282049">
                  <a:extLst>
                    <a:ext uri="{9D8B030D-6E8A-4147-A177-3AD203B41FA5}">
                      <a16:colId xmlns:a16="http://schemas.microsoft.com/office/drawing/2014/main" xmlns="" val="892863916"/>
                    </a:ext>
                  </a:extLst>
                </a:gridCol>
              </a:tblGrid>
              <a:tr h="888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Направление ХТ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Программа поддержки и развития направления ХТ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Областное рейтинговое конкурсное мероприятие по направлению ХТ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Организатор областного рейтингового конкурсного мероприятия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extLst>
                  <a:ext uri="{0D108BD9-81ED-4DB2-BD59-A6C34878D82A}">
                    <a16:rowId xmlns:a16="http://schemas.microsoft.com/office/drawing/2014/main" xmlns="" val="2879404245"/>
                  </a:ext>
                </a:extLst>
              </a:tr>
              <a:tr h="41448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изобразительное искусство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800" kern="1200">
                          <a:effectLst/>
                        </a:rPr>
                        <a:t>Областной конкурс изобразительного и декоративно-прикладного искусства «Родные просторы»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800" kern="1200">
                          <a:effectLst/>
                        </a:rPr>
                        <a:t>ЦХТ ЦСМ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extLst>
                  <a:ext uri="{0D108BD9-81ED-4DB2-BD59-A6C34878D82A}">
                    <a16:rowId xmlns:a16="http://schemas.microsoft.com/office/drawing/2014/main" xmlns="" val="312076180"/>
                  </a:ext>
                </a:extLst>
              </a:tr>
              <a:tr h="58652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декоративно-прикладное творчество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800" kern="1200">
                          <a:effectLst/>
                        </a:rPr>
                        <a:t>Областной конкурс изобразительного и декоративно-прикладного искусства «Родные просторы»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800" kern="1200">
                          <a:effectLst/>
                        </a:rPr>
                        <a:t>ЦХТ ЦСМ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extLst>
                  <a:ext uri="{0D108BD9-81ED-4DB2-BD59-A6C34878D82A}">
                    <a16:rowId xmlns:a16="http://schemas.microsoft.com/office/drawing/2014/main" xmlns="" val="1697507826"/>
                  </a:ext>
                </a:extLst>
              </a:tr>
              <a:tr h="29953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дизайн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extLst>
                  <a:ext uri="{0D108BD9-81ED-4DB2-BD59-A6C34878D82A}">
                    <a16:rowId xmlns:a16="http://schemas.microsoft.com/office/drawing/2014/main" xmlns="" val="1512341466"/>
                  </a:ext>
                </a:extLst>
              </a:tr>
              <a:tr h="34091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архитектура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extLst>
                  <a:ext uri="{0D108BD9-81ED-4DB2-BD59-A6C34878D82A}">
                    <a16:rowId xmlns:a16="http://schemas.microsoft.com/office/drawing/2014/main" xmlns="" val="4133046393"/>
                  </a:ext>
                </a:extLst>
              </a:tr>
              <a:tr h="71974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вокал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800" kern="1200">
                          <a:effectLst/>
                        </a:rPr>
                        <a:t>Федеральная программа Всероссийского хорового общества «Школьный хор»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800" kern="1200">
                          <a:effectLst/>
                        </a:rPr>
                        <a:t>Областной конкурс вокальных ансамблей и хоров «Поют дети России»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800" kern="1200">
                          <a:effectLst/>
                        </a:rPr>
                        <a:t>Областной конкурс детского сольного пения «Серебряный микрофон»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800" kern="1200">
                          <a:effectLst/>
                        </a:rPr>
                        <a:t>ЦХТ ЦСМ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extLst>
                  <a:ext uri="{0D108BD9-81ED-4DB2-BD59-A6C34878D82A}">
                    <a16:rowId xmlns:a16="http://schemas.microsoft.com/office/drawing/2014/main" xmlns="" val="2356049567"/>
                  </a:ext>
                </a:extLst>
              </a:tr>
              <a:tr h="597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>
                          <a:effectLst/>
                        </a:rPr>
                        <a:t>гитарная песня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Областная программа поддержки и развития направления «Гитарная песня»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Областной вокально-инструментальный конкурс «Жаворонок»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ЦХТ ЦСМ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extLst>
                  <a:ext uri="{0D108BD9-81ED-4DB2-BD59-A6C34878D82A}">
                    <a16:rowId xmlns:a16="http://schemas.microsoft.com/office/drawing/2014/main" xmlns="" val="1488063818"/>
                  </a:ext>
                </a:extLst>
              </a:tr>
              <a:tr h="597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>
                          <a:effectLst/>
                        </a:rPr>
                        <a:t>литературное творчество (проза, поэзия)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Областная программа поддержки и развития детского поэтического творчества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Областной конкурс «Поэтическая радуга Юности»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Областной конкурс юных литераторов «Рыжий лис»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ЦХТ ЦСМ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extLst>
                  <a:ext uri="{0D108BD9-81ED-4DB2-BD59-A6C34878D82A}">
                    <a16:rowId xmlns:a16="http://schemas.microsoft.com/office/drawing/2014/main" xmlns="" val="133410452"/>
                  </a:ext>
                </a:extLst>
              </a:tr>
              <a:tr h="38360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>
                          <a:effectLst/>
                        </a:rPr>
                        <a:t>коллективная книга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extLst>
                  <a:ext uri="{0D108BD9-81ED-4DB2-BD59-A6C34878D82A}">
                    <a16:rowId xmlns:a16="http://schemas.microsoft.com/office/drawing/2014/main" xmlns="" val="3148843130"/>
                  </a:ext>
                </a:extLst>
              </a:tr>
              <a:tr h="59703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>
                          <a:effectLst/>
                        </a:rPr>
                        <a:t>хореографическое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Областная программа поддержки и развития детского танцевального творчества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Областной конкурс хореографического искусства «Зимняя сказка»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ЦХТ ЦСМ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extLst>
                  <a:ext uri="{0D108BD9-81ED-4DB2-BD59-A6C34878D82A}">
                    <a16:rowId xmlns:a16="http://schemas.microsoft.com/office/drawing/2014/main" xmlns="" val="2270579231"/>
                  </a:ext>
                </a:extLst>
              </a:tr>
              <a:tr h="53765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>
                          <a:effectLst/>
                        </a:rPr>
                        <a:t>театральное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800" kern="1200">
                          <a:effectLst/>
                        </a:rPr>
                        <a:t>Федеральная программа Театрального института имени Бориса Щукина и РДШ «Школьный театр»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800" kern="1200">
                          <a:effectLst/>
                        </a:rPr>
                        <a:t>Фестиваль-конкурс детских и молодёжных театральных коллективов Самарской области «Театральный портал»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800" kern="1200" dirty="0">
                          <a:effectLst/>
                        </a:rPr>
                        <a:t>ЦХТ ЦСМ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88" marR="52188" marT="0" marB="0" anchor="ctr"/>
                </a:tc>
                <a:extLst>
                  <a:ext uri="{0D108BD9-81ED-4DB2-BD59-A6C34878D82A}">
                    <a16:rowId xmlns:a16="http://schemas.microsoft.com/office/drawing/2014/main" xmlns="" val="3665375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7956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E8D483C-54A0-4120-9AA7-ED347F891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9133351"/>
              </p:ext>
            </p:extLst>
          </p:nvPr>
        </p:nvGraphicFramePr>
        <p:xfrm>
          <a:off x="736270" y="175060"/>
          <a:ext cx="11127224" cy="6507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2546">
                  <a:extLst>
                    <a:ext uri="{9D8B030D-6E8A-4147-A177-3AD203B41FA5}">
                      <a16:colId xmlns:a16="http://schemas.microsoft.com/office/drawing/2014/main" xmlns="" val="289682573"/>
                    </a:ext>
                  </a:extLst>
                </a:gridCol>
                <a:gridCol w="2768721">
                  <a:extLst>
                    <a:ext uri="{9D8B030D-6E8A-4147-A177-3AD203B41FA5}">
                      <a16:colId xmlns:a16="http://schemas.microsoft.com/office/drawing/2014/main" xmlns="" val="3896939295"/>
                    </a:ext>
                  </a:extLst>
                </a:gridCol>
                <a:gridCol w="4429812">
                  <a:extLst>
                    <a:ext uri="{9D8B030D-6E8A-4147-A177-3AD203B41FA5}">
                      <a16:colId xmlns:a16="http://schemas.microsoft.com/office/drawing/2014/main" xmlns="" val="2631829362"/>
                    </a:ext>
                  </a:extLst>
                </a:gridCol>
                <a:gridCol w="2266145">
                  <a:extLst>
                    <a:ext uri="{9D8B030D-6E8A-4147-A177-3AD203B41FA5}">
                      <a16:colId xmlns:a16="http://schemas.microsoft.com/office/drawing/2014/main" xmlns="" val="2578697854"/>
                    </a:ext>
                  </a:extLst>
                </a:gridCol>
              </a:tblGrid>
              <a:tr h="43575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effectLst/>
                        </a:rPr>
                        <a:t>оригинальный жанр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extLst>
                  <a:ext uri="{0D108BD9-81ED-4DB2-BD59-A6C34878D82A}">
                    <a16:rowId xmlns:a16="http://schemas.microsoft.com/office/drawing/2014/main" xmlns="" val="1462813392"/>
                  </a:ext>
                </a:extLst>
              </a:tr>
              <a:tr h="69435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effectLst/>
                        </a:rPr>
                        <a:t>ораторское искусство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Областная программа поддержки и развития направления «Ораторское искусство»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Областной конкурс ораторского искусства «Мастер слова»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ЦХТ ЦСМ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extLst>
                  <a:ext uri="{0D108BD9-81ED-4DB2-BD59-A6C34878D82A}">
                    <a16:rowId xmlns:a16="http://schemas.microsoft.com/office/drawing/2014/main" xmlns="" val="1935406207"/>
                  </a:ext>
                </a:extLst>
              </a:tr>
              <a:tr h="42781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effectLst/>
                        </a:rPr>
                        <a:t>медиа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Областной конкурс «Поколение Медиа»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ЦХТ ЦСМ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extLst>
                  <a:ext uri="{0D108BD9-81ED-4DB2-BD59-A6C34878D82A}">
                    <a16:rowId xmlns:a16="http://schemas.microsoft.com/office/drawing/2014/main" xmlns="" val="3618013408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effectLst/>
                        </a:rPr>
                        <a:t>кино, анимация, фото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1000" kern="1200">
                          <a:effectLst/>
                        </a:rPr>
                        <a:t>Областная программа поддержки и развития детского кинофото- и медиатворчества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1000" kern="1200">
                          <a:effectLst/>
                        </a:rPr>
                        <a:t>Областной конкурс кинофототворчества «Волшебный луч»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1000" kern="1200">
                          <a:effectLst/>
                        </a:rPr>
                        <a:t>ЦХТ ЦСМ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extLst>
                  <a:ext uri="{0D108BD9-81ED-4DB2-BD59-A6C34878D82A}">
                    <a16:rowId xmlns:a16="http://schemas.microsoft.com/office/drawing/2014/main" xmlns="" val="127380253"/>
                  </a:ext>
                </a:extLst>
              </a:tr>
              <a:tr h="80436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effectLst/>
                        </a:rPr>
                        <a:t>компьютерный дизайн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Областной конкурс цифровых художественных работ «Золотое сечение»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ЦХТ ЦСМ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extLst>
                  <a:ext uri="{0D108BD9-81ED-4DB2-BD59-A6C34878D82A}">
                    <a16:rowId xmlns:a16="http://schemas.microsoft.com/office/drawing/2014/main" xmlns="" val="1508029168"/>
                  </a:ext>
                </a:extLst>
              </a:tr>
              <a:tr h="55768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технический дизайн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Областной конкурс цифровых художественных работ «Золотое сечение»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ЦХТ ЦСМ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extLst>
                  <a:ext uri="{0D108BD9-81ED-4DB2-BD59-A6C34878D82A}">
                    <a16:rowId xmlns:a16="http://schemas.microsoft.com/office/drawing/2014/main" xmlns="" val="1190252022"/>
                  </a:ext>
                </a:extLst>
              </a:tr>
              <a:tr h="48663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effectLst/>
                        </a:rPr>
                        <a:t>игровая индустрия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Областной конкурс цифровых художественных работ «Золотое сечение»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ЦХТ ЦСМ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extLst>
                  <a:ext uri="{0D108BD9-81ED-4DB2-BD59-A6C34878D82A}">
                    <a16:rowId xmlns:a16="http://schemas.microsoft.com/office/drawing/2014/main" xmlns="" val="2786022609"/>
                  </a:ext>
                </a:extLst>
              </a:tr>
              <a:tr h="88050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effectLst/>
                        </a:rPr>
                        <a:t>театр моды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1000" kern="1200">
                          <a:effectLst/>
                        </a:rPr>
                        <a:t>Областная программа развития детских и молодежных театров моды Самарской области «Лабиринты моды»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1000" kern="1200">
                          <a:effectLst/>
                        </a:rPr>
                        <a:t>Межрегиональный конкурс театров детской и молодежной моды «Лабиринты моды»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1000" kern="1200">
                          <a:effectLst/>
                        </a:rPr>
                        <a:t>СДДЮТ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extLst>
                  <a:ext uri="{0D108BD9-81ED-4DB2-BD59-A6C34878D82A}">
                    <a16:rowId xmlns:a16="http://schemas.microsoft.com/office/drawing/2014/main" xmlns="" val="1910448433"/>
                  </a:ext>
                </a:extLst>
              </a:tr>
              <a:tr h="88050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effectLst/>
                        </a:rPr>
                        <a:t>фольклор и этнография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1000" kern="1200">
                          <a:effectLst/>
                        </a:rPr>
                        <a:t>Областная социально-педагогическая программа «Фольклорная деревня «Берестечко»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1000" kern="1200">
                          <a:effectLst/>
                        </a:rPr>
                        <a:t>Межрегиональный фестиваль традиционной народной культуры «Свет Бересты»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1000" kern="1200">
                          <a:effectLst/>
                        </a:rPr>
                        <a:t>Областной конкурс фольклорных исполнителей «Песни родной земли»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1000" kern="1200">
                          <a:effectLst/>
                        </a:rPr>
                        <a:t>СДДЮТ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extLst>
                  <a:ext uri="{0D108BD9-81ED-4DB2-BD59-A6C34878D82A}">
                    <a16:rowId xmlns:a16="http://schemas.microsoft.com/office/drawing/2014/main" xmlns="" val="844695225"/>
                  </a:ext>
                </a:extLst>
              </a:tr>
              <a:tr h="68213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effectLst/>
                        </a:rPr>
                        <a:t>раскрытие темы художественными средствами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1000" kern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ru-RU" sz="1000" kern="1200">
                          <a:effectLst/>
                        </a:rPr>
                        <a:t>Областной конкурс детско-юношеского художественного творчества «Истории великие страницы»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1000" kern="1200" dirty="0">
                          <a:effectLst/>
                        </a:rPr>
                        <a:t>ЦХТ ЦСМ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71" marR="59371" marT="0" marB="0" anchor="ctr"/>
                </a:tc>
                <a:extLst>
                  <a:ext uri="{0D108BD9-81ED-4DB2-BD59-A6C34878D82A}">
                    <a16:rowId xmlns:a16="http://schemas.microsoft.com/office/drawing/2014/main" xmlns="" val="2812341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3660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15E4EEB-1C96-4395-96F2-2E5B7B0E7C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85" r="4687"/>
          <a:stretch/>
        </p:blipFill>
        <p:spPr>
          <a:xfrm>
            <a:off x="1951892" y="123092"/>
            <a:ext cx="9583616" cy="6359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CE4506-1361-45FE-8C12-CCDD1239EBBB}"/>
              </a:ext>
            </a:extLst>
          </p:cNvPr>
          <p:cNvSpPr txBox="1"/>
          <p:nvPr/>
        </p:nvSpPr>
        <p:spPr>
          <a:xfrm>
            <a:off x="6096000" y="6482448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http://xn--80aaa9bbzcb6b.xn--p1ai/bvf/polojeniabvf.php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36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92A1CB4-0356-4206-A606-2ACF7AC99C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023" y="344954"/>
            <a:ext cx="10951732" cy="6363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703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97C0D9-58A8-482D-91F7-631B2B44E226}"/>
              </a:ext>
            </a:extLst>
          </p:cNvPr>
          <p:cNvSpPr txBox="1"/>
          <p:nvPr/>
        </p:nvSpPr>
        <p:spPr>
          <a:xfrm>
            <a:off x="3499338" y="623713"/>
            <a:ext cx="8278021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Самара, ул. Куйбышева, 131,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тел.: (846) 333-12-18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937)238-15-17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Карлинская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Валериевна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u="none" strike="noStrike" dirty="0">
                <a:solidFill>
                  <a:srgbClr val="5885A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oceo.csm@mail.ru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u="none" strike="noStrike" dirty="0">
                <a:solidFill>
                  <a:srgbClr val="5885A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ru-RU" sz="2400" b="0" i="0" u="none" strike="noStrike" dirty="0" smtClean="0">
                <a:solidFill>
                  <a:srgbClr val="5885A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цсмсамара.рф</a:t>
            </a:r>
            <a:endParaRPr lang="ru-RU" sz="2400" b="0" i="0" u="none" strike="noStrike" dirty="0" smtClean="0">
              <a:solidFill>
                <a:srgbClr val="5885A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5"/>
            </a:endParaRPr>
          </a:p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://xn--80aaa9bbzcb6b.xn--p1ai/departments/SRCDHT/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u="none" strike="noStrike" dirty="0">
                <a:solidFill>
                  <a:srgbClr val="5885A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https://vk.com/oceo_csm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64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ABCE1E2-8AD0-45A2-A0D7-82C2A08627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4418" y="125324"/>
            <a:ext cx="9467851" cy="660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1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6C7D31F-E180-4AAA-BBD4-7299136A0F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3809" y="308758"/>
            <a:ext cx="9464634" cy="5808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A755540-B0A3-4A0A-83DA-11F1904730CB}"/>
              </a:ext>
            </a:extLst>
          </p:cNvPr>
          <p:cNvSpPr txBox="1"/>
          <p:nvPr/>
        </p:nvSpPr>
        <p:spPr>
          <a:xfrm>
            <a:off x="7752522" y="6464813"/>
            <a:ext cx="433346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https://xn--d1axz.xn--p1ai/competition/466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464B66F-96B4-4645-97C3-CA900A7294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892" t="9256" r="33913" b="5582"/>
          <a:stretch/>
        </p:blipFill>
        <p:spPr>
          <a:xfrm>
            <a:off x="2351314" y="186574"/>
            <a:ext cx="9289447" cy="6148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EDD913-017C-43D6-B565-5BA22BB7F1A3}"/>
              </a:ext>
            </a:extLst>
          </p:cNvPr>
          <p:cNvSpPr txBox="1"/>
          <p:nvPr/>
        </p:nvSpPr>
        <p:spPr>
          <a:xfrm>
            <a:off x="5579165" y="6335218"/>
            <a:ext cx="677186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https://www.gazeta.ru/social/news/2021/11/29/n_16937125.shtml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4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3C456C-0686-462F-B8A7-4FBD4465B4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439" y="225632"/>
            <a:ext cx="9179626" cy="6351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882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E16A37-50F5-4EC1-85A6-80BF22900B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165" r="912" b="1280"/>
          <a:stretch/>
        </p:blipFill>
        <p:spPr>
          <a:xfrm>
            <a:off x="783771" y="265043"/>
            <a:ext cx="11103427" cy="6358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910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8E63B35-E5B5-4DC6-B086-8EE428B3B719}"/>
              </a:ext>
            </a:extLst>
          </p:cNvPr>
          <p:cNvSpPr txBox="1">
            <a:spLocks/>
          </p:cNvSpPr>
          <p:nvPr/>
        </p:nvSpPr>
        <p:spPr>
          <a:xfrm>
            <a:off x="2215230" y="302924"/>
            <a:ext cx="7405848" cy="101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Платформа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всероссийский фестиваль</a:t>
            </a:r>
            <a:endParaRPr lang="ru-RU" sz="36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A1F473F3-7A7A-41E0-B3D4-11FE3ED32C3D}"/>
              </a:ext>
            </a:extLst>
          </p:cNvPr>
          <p:cNvSpPr txBox="1">
            <a:spLocks/>
          </p:cNvSpPr>
          <p:nvPr/>
        </p:nvSpPr>
        <p:spPr>
          <a:xfrm>
            <a:off x="2107095" y="3867720"/>
            <a:ext cx="9687339" cy="101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ежегодно организует и проводит Большой всероссийский фестиваль детского и юношеского творчества, в том числе для детей с ограниченными возможностями здоровья (с международным участием).</a:t>
            </a:r>
          </a:p>
          <a:p>
            <a:pPr algn="l"/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 и экспертное сопровождение Фестиваля осуществляет федеральное государственное бюджетное учреждение культуры «Всероссийский центр развития художественного творчества и гуманитарных технологий».</a:t>
            </a: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оператор фестиваля – областной центр художественного образования ГБОУДО ЦРТДЮ ЦСМ</a:t>
            </a: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Адрес платформы: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https://grandfestival.vcht.center/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620F0E0-01F7-44FF-BF11-F543A0232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6767" y="2111"/>
            <a:ext cx="2219946" cy="1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29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618</Words>
  <Application>Microsoft Office PowerPoint</Application>
  <PresentationFormat>Произвольный</PresentationFormat>
  <Paragraphs>162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Организация воспитательной работы в школах через создание театров, театральных студий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Расширенное областное совещание методического объединения педагогов Самарской области, реализующих деятельность в сфере художественного творчества и воспитания детей средствами искусства (МО ХТ)</dc:title>
  <dc:creator>Дмитрий Садофьев</dc:creator>
  <cp:lastModifiedBy>user</cp:lastModifiedBy>
  <cp:revision>29</cp:revision>
  <dcterms:created xsi:type="dcterms:W3CDTF">2021-12-02T11:14:46Z</dcterms:created>
  <dcterms:modified xsi:type="dcterms:W3CDTF">2022-02-16T09:10:07Z</dcterms:modified>
</cp:coreProperties>
</file>