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61" r:id="rId4"/>
    <p:sldId id="286" r:id="rId5"/>
    <p:sldId id="285" r:id="rId6"/>
    <p:sldId id="290" r:id="rId7"/>
    <p:sldId id="287" r:id="rId8"/>
    <p:sldId id="262" r:id="rId9"/>
    <p:sldId id="291" r:id="rId10"/>
    <p:sldId id="294" r:id="rId11"/>
    <p:sldId id="258" r:id="rId12"/>
    <p:sldId id="295" r:id="rId13"/>
    <p:sldId id="293" r:id="rId14"/>
    <p:sldId id="297" r:id="rId15"/>
    <p:sldId id="298" r:id="rId16"/>
    <p:sldId id="299" r:id="rId17"/>
    <p:sldId id="301" r:id="rId18"/>
    <p:sldId id="303" r:id="rId19"/>
    <p:sldId id="270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CCCCFF"/>
    <a:srgbClr val="CCECFF"/>
    <a:srgbClr val="99FF99"/>
    <a:srgbClr val="190B81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62A39-F3E7-4B99-A123-9A337076776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AB9F48-66F0-476C-B64B-2E4A6A550DE7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ЕДИНОЕ ОБРАЗОВАТЕЛЬНОЕ ПРОСТРАНСТВО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5AE8E8-B123-4D70-B30C-84D448C0A5B4}" type="parTrans" cxnId="{043935B9-5963-4403-9AFD-7F2132144EAE}">
      <dgm:prSet/>
      <dgm:spPr/>
      <dgm:t>
        <a:bodyPr/>
        <a:lstStyle/>
        <a:p>
          <a:endParaRPr lang="ru-RU"/>
        </a:p>
      </dgm:t>
    </dgm:pt>
    <dgm:pt modelId="{C4F363DF-59DE-409C-8FBA-91115E3A0CE5}" type="sibTrans" cxnId="{043935B9-5963-4403-9AFD-7F2132144EAE}">
      <dgm:prSet/>
      <dgm:spPr/>
      <dgm:t>
        <a:bodyPr/>
        <a:lstStyle/>
        <a:p>
          <a:endParaRPr lang="ru-RU"/>
        </a:p>
      </dgm:t>
    </dgm:pt>
    <dgm:pt modelId="{C7F7B183-00ED-4EA3-A444-104041D01AB3}">
      <dgm:prSet phldrT="[Текст]" custT="1"/>
      <dgm:spPr>
        <a:solidFill>
          <a:srgbClr val="CCFFCC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УЧЕБНАЯ ДЕЯТЕЛЬНОСТЬ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(новые знания и умения): академический компонент и жизненные компетенции</a:t>
          </a:r>
        </a:p>
      </dgm:t>
    </dgm:pt>
    <dgm:pt modelId="{5496B4F4-7E54-4741-B8A3-F3FC13EFF516}" type="parTrans" cxnId="{1642AC2E-4AE0-45B8-80EE-BB32F72770E5}">
      <dgm:prSet/>
      <dgm:spPr/>
      <dgm:t>
        <a:bodyPr/>
        <a:lstStyle/>
        <a:p>
          <a:endParaRPr lang="ru-RU"/>
        </a:p>
      </dgm:t>
    </dgm:pt>
    <dgm:pt modelId="{1F487A59-60EC-4A2C-934A-811C5C238F7C}" type="sibTrans" cxnId="{1642AC2E-4AE0-45B8-80EE-BB32F72770E5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F53888E-2FFC-4AAA-9CE3-B18DDCAC269B}">
      <dgm:prSet phldrT="[Текст]" custT="1"/>
      <dgm:spPr>
        <a:solidFill>
          <a:srgbClr val="CCCCF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ctr">
            <a:lnSpc>
              <a:spcPct val="120000"/>
            </a:lnSpc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СОЦИАЛЬНО-ТВОРЧЕСКАЯ ДЕЯТЕЛЬНОСТЬ В ПРАКТИКЕ ПОВСЕДНЕВНОЙ ЖИЗНИ:</a:t>
          </a:r>
        </a:p>
        <a:p>
          <a:pPr algn="ctr">
            <a:lnSpc>
              <a:spcPct val="120000"/>
            </a:lnSpc>
            <a:spcAft>
              <a:spcPts val="0"/>
            </a:spcAft>
          </a:pPr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 житейских задач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A8819-A910-4689-B415-8C237618F4ED}" type="parTrans" cxnId="{89763F28-BDA3-4F3E-BB59-129256B2B3C0}">
      <dgm:prSet/>
      <dgm:spPr/>
      <dgm:t>
        <a:bodyPr/>
        <a:lstStyle/>
        <a:p>
          <a:endParaRPr lang="ru-RU"/>
        </a:p>
      </dgm:t>
    </dgm:pt>
    <dgm:pt modelId="{0DE93F4B-3DEB-4127-92FF-089FC1B6AFD9}" type="sibTrans" cxnId="{89763F28-BDA3-4F3E-BB59-129256B2B3C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44BB5F8F-A7AB-4AEC-B5B4-E8C71EE7F220}">
      <dgm:prSet phldrT="[Текст]"/>
      <dgm:spPr>
        <a:solidFill>
          <a:srgbClr val="CCCCF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ru-RU" sz="800" dirty="0"/>
        </a:p>
      </dgm:t>
    </dgm:pt>
    <dgm:pt modelId="{E94B4D36-F94C-4D80-9E03-D6EF021721FD}" type="parTrans" cxnId="{2F1004B6-72CC-4F1A-84C2-DDF9E58C7EAA}">
      <dgm:prSet/>
      <dgm:spPr/>
      <dgm:t>
        <a:bodyPr/>
        <a:lstStyle/>
        <a:p>
          <a:endParaRPr lang="ru-RU"/>
        </a:p>
      </dgm:t>
    </dgm:pt>
    <dgm:pt modelId="{DC34D4A7-5006-4F04-9489-378C151DE843}" type="sibTrans" cxnId="{2F1004B6-72CC-4F1A-84C2-DDF9E58C7EAA}">
      <dgm:prSet/>
      <dgm:spPr/>
      <dgm:t>
        <a:bodyPr/>
        <a:lstStyle/>
        <a:p>
          <a:endParaRPr lang="ru-RU"/>
        </a:p>
      </dgm:t>
    </dgm:pt>
    <dgm:pt modelId="{814C8AFE-AEC3-4208-AF11-DA46A37CF143}">
      <dgm:prSet phldrT="[Текст]" custT="1"/>
      <dgm:spPr>
        <a:solidFill>
          <a:schemeClr val="accent3">
            <a:lumMod val="8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ВНЕУРОЧНАЯ ДЕЯТЕЛЬНОСТЬ: </a:t>
          </a:r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апробация знаний и умений в заданных ситуациях</a:t>
          </a:r>
          <a:endParaRPr lang="ru-RU" sz="1600" b="1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0783E7-966F-4D49-A5C7-E5CC61D2F575}" type="parTrans" cxnId="{12FCBDBD-2085-490F-8C69-1B56184E6EE0}">
      <dgm:prSet/>
      <dgm:spPr/>
      <dgm:t>
        <a:bodyPr/>
        <a:lstStyle/>
        <a:p>
          <a:endParaRPr lang="ru-RU"/>
        </a:p>
      </dgm:t>
    </dgm:pt>
    <dgm:pt modelId="{9AF914E5-642C-401A-BC38-1F4EAA3CDB4B}" type="sibTrans" cxnId="{12FCBDBD-2085-490F-8C69-1B56184E6EE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B83CACC7-982A-46F4-B011-59A90E78D74E}" type="pres">
      <dgm:prSet presAssocID="{49D62A39-F3E7-4B99-A123-9A337076776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6EF25-FFD0-46B7-A375-74AC825B59B3}" type="pres">
      <dgm:prSet presAssocID="{E1AB9F48-66F0-476C-B64B-2E4A6A550DE7}" presName="centerShape" presStyleLbl="node0" presStyleIdx="0" presStyleCnt="1" custScaleX="271742" custLinFactNeighborX="-575" custLinFactNeighborY="-10236"/>
      <dgm:spPr/>
      <dgm:t>
        <a:bodyPr/>
        <a:lstStyle/>
        <a:p>
          <a:endParaRPr lang="ru-RU"/>
        </a:p>
      </dgm:t>
    </dgm:pt>
    <dgm:pt modelId="{63DEEC2C-5936-4C06-8772-FB331A904612}" type="pres">
      <dgm:prSet presAssocID="{C7F7B183-00ED-4EA3-A444-104041D01AB3}" presName="node" presStyleLbl="node1" presStyleIdx="0" presStyleCnt="3" custScaleX="272569" custScaleY="109573" custRadScaleRad="101889" custRadScaleInc="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EF961-FD51-477F-B630-995302E18506}" type="pres">
      <dgm:prSet presAssocID="{C7F7B183-00ED-4EA3-A444-104041D01AB3}" presName="dummy" presStyleCnt="0"/>
      <dgm:spPr/>
    </dgm:pt>
    <dgm:pt modelId="{D8C09E54-FADF-40CD-A731-723842224E13}" type="pres">
      <dgm:prSet presAssocID="{1F487A59-60EC-4A2C-934A-811C5C238F7C}" presName="sibTrans" presStyleLbl="sibTrans2D1" presStyleIdx="0" presStyleCnt="3" custScaleX="73420" custScaleY="81004" custLinFactNeighborX="35840" custLinFactNeighborY="-10159"/>
      <dgm:spPr/>
      <dgm:t>
        <a:bodyPr/>
        <a:lstStyle/>
        <a:p>
          <a:endParaRPr lang="ru-RU"/>
        </a:p>
      </dgm:t>
    </dgm:pt>
    <dgm:pt modelId="{9D929A89-C041-4D8A-BD2B-2947A7D8114F}" type="pres">
      <dgm:prSet presAssocID="{0F53888E-2FFC-4AAA-9CE3-B18DDCAC269B}" presName="node" presStyleLbl="node1" presStyleIdx="1" presStyleCnt="3" custScaleX="247269" custScaleY="137668" custRadScaleRad="102246" custRadScaleInc="-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9ECDD-A16E-4775-807E-B4F693CE0720}" type="pres">
      <dgm:prSet presAssocID="{0F53888E-2FFC-4AAA-9CE3-B18DDCAC269B}" presName="dummy" presStyleCnt="0"/>
      <dgm:spPr/>
    </dgm:pt>
    <dgm:pt modelId="{174874F2-99EB-4EDF-92DA-3692EB401692}" type="pres">
      <dgm:prSet presAssocID="{0DE93F4B-3DEB-4127-92FF-089FC1B6AFD9}" presName="sibTrans" presStyleLbl="sibTrans2D1" presStyleIdx="1" presStyleCnt="3" custScaleY="63619" custLinFactNeighborX="-2387" custLinFactNeighborY="21086"/>
      <dgm:spPr/>
      <dgm:t>
        <a:bodyPr/>
        <a:lstStyle/>
        <a:p>
          <a:endParaRPr lang="ru-RU"/>
        </a:p>
      </dgm:t>
    </dgm:pt>
    <dgm:pt modelId="{A407E6B9-F557-42F3-9952-7607DDC99101}" type="pres">
      <dgm:prSet presAssocID="{814C8AFE-AEC3-4208-AF11-DA46A37CF143}" presName="node" presStyleLbl="node1" presStyleIdx="2" presStyleCnt="3" custScaleX="203758" custScaleY="140817" custRadScaleRad="97861" custRadScaleInc="-2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4BBE5-6BAD-4D92-B501-A284372EA6B2}" type="pres">
      <dgm:prSet presAssocID="{814C8AFE-AEC3-4208-AF11-DA46A37CF143}" presName="dummy" presStyleCnt="0"/>
      <dgm:spPr/>
    </dgm:pt>
    <dgm:pt modelId="{22AD636B-7268-4C83-B37A-BADFF933BC5A}" type="pres">
      <dgm:prSet presAssocID="{9AF914E5-642C-401A-BC38-1F4EAA3CDB4B}" presName="sibTrans" presStyleLbl="sibTrans2D1" presStyleIdx="2" presStyleCnt="3" custLinFactNeighborX="-26156" custLinFactNeighborY="-3807"/>
      <dgm:spPr/>
      <dgm:t>
        <a:bodyPr/>
        <a:lstStyle/>
        <a:p>
          <a:endParaRPr lang="ru-RU"/>
        </a:p>
      </dgm:t>
    </dgm:pt>
  </dgm:ptLst>
  <dgm:cxnLst>
    <dgm:cxn modelId="{03E9114C-9FB5-4A28-9A0A-DBA4285700E7}" type="presOf" srcId="{E1AB9F48-66F0-476C-B64B-2E4A6A550DE7}" destId="{AD26EF25-FFD0-46B7-A375-74AC825B59B3}" srcOrd="0" destOrd="0" presId="urn:microsoft.com/office/officeart/2005/8/layout/radial6"/>
    <dgm:cxn modelId="{1642AC2E-4AE0-45B8-80EE-BB32F72770E5}" srcId="{E1AB9F48-66F0-476C-B64B-2E4A6A550DE7}" destId="{C7F7B183-00ED-4EA3-A444-104041D01AB3}" srcOrd="0" destOrd="0" parTransId="{5496B4F4-7E54-4741-B8A3-F3FC13EFF516}" sibTransId="{1F487A59-60EC-4A2C-934A-811C5C238F7C}"/>
    <dgm:cxn modelId="{646D8099-AC9B-4EE7-8308-F3F0438B9C32}" type="presOf" srcId="{0DE93F4B-3DEB-4127-92FF-089FC1B6AFD9}" destId="{174874F2-99EB-4EDF-92DA-3692EB401692}" srcOrd="0" destOrd="0" presId="urn:microsoft.com/office/officeart/2005/8/layout/radial6"/>
    <dgm:cxn modelId="{B5F8778D-6B8C-49C0-9EDB-840337B4CAB4}" type="presOf" srcId="{814C8AFE-AEC3-4208-AF11-DA46A37CF143}" destId="{A407E6B9-F557-42F3-9952-7607DDC99101}" srcOrd="0" destOrd="0" presId="urn:microsoft.com/office/officeart/2005/8/layout/radial6"/>
    <dgm:cxn modelId="{0E112D3C-DF15-4B0A-B26D-1D02E0B6A849}" type="presOf" srcId="{9AF914E5-642C-401A-BC38-1F4EAA3CDB4B}" destId="{22AD636B-7268-4C83-B37A-BADFF933BC5A}" srcOrd="0" destOrd="0" presId="urn:microsoft.com/office/officeart/2005/8/layout/radial6"/>
    <dgm:cxn modelId="{043935B9-5963-4403-9AFD-7F2132144EAE}" srcId="{49D62A39-F3E7-4B99-A123-9A337076776D}" destId="{E1AB9F48-66F0-476C-B64B-2E4A6A550DE7}" srcOrd="0" destOrd="0" parTransId="{695AE8E8-B123-4D70-B30C-84D448C0A5B4}" sibTransId="{C4F363DF-59DE-409C-8FBA-91115E3A0CE5}"/>
    <dgm:cxn modelId="{89763F28-BDA3-4F3E-BB59-129256B2B3C0}" srcId="{E1AB9F48-66F0-476C-B64B-2E4A6A550DE7}" destId="{0F53888E-2FFC-4AAA-9CE3-B18DDCAC269B}" srcOrd="1" destOrd="0" parTransId="{860A8819-A910-4689-B415-8C237618F4ED}" sibTransId="{0DE93F4B-3DEB-4127-92FF-089FC1B6AFD9}"/>
    <dgm:cxn modelId="{2316BD4F-4272-4875-9A16-4C36B47E5E6D}" type="presOf" srcId="{1F487A59-60EC-4A2C-934A-811C5C238F7C}" destId="{D8C09E54-FADF-40CD-A731-723842224E13}" srcOrd="0" destOrd="0" presId="urn:microsoft.com/office/officeart/2005/8/layout/radial6"/>
    <dgm:cxn modelId="{69B05A29-D5E0-463B-9A2A-05690E3386DB}" type="presOf" srcId="{44BB5F8F-A7AB-4AEC-B5B4-E8C71EE7F220}" destId="{9D929A89-C041-4D8A-BD2B-2947A7D8114F}" srcOrd="0" destOrd="1" presId="urn:microsoft.com/office/officeart/2005/8/layout/radial6"/>
    <dgm:cxn modelId="{4B6CDB4B-B4CA-4308-9F38-A9C58948C1A6}" type="presOf" srcId="{0F53888E-2FFC-4AAA-9CE3-B18DDCAC269B}" destId="{9D929A89-C041-4D8A-BD2B-2947A7D8114F}" srcOrd="0" destOrd="0" presId="urn:microsoft.com/office/officeart/2005/8/layout/radial6"/>
    <dgm:cxn modelId="{669BA904-EBFF-477B-BD2D-A8E92483DF0F}" type="presOf" srcId="{49D62A39-F3E7-4B99-A123-9A337076776D}" destId="{B83CACC7-982A-46F4-B011-59A90E78D74E}" srcOrd="0" destOrd="0" presId="urn:microsoft.com/office/officeart/2005/8/layout/radial6"/>
    <dgm:cxn modelId="{12FCBDBD-2085-490F-8C69-1B56184E6EE0}" srcId="{E1AB9F48-66F0-476C-B64B-2E4A6A550DE7}" destId="{814C8AFE-AEC3-4208-AF11-DA46A37CF143}" srcOrd="2" destOrd="0" parTransId="{4A0783E7-966F-4D49-A5C7-E5CC61D2F575}" sibTransId="{9AF914E5-642C-401A-BC38-1F4EAA3CDB4B}"/>
    <dgm:cxn modelId="{2F1004B6-72CC-4F1A-84C2-DDF9E58C7EAA}" srcId="{0F53888E-2FFC-4AAA-9CE3-B18DDCAC269B}" destId="{44BB5F8F-A7AB-4AEC-B5B4-E8C71EE7F220}" srcOrd="0" destOrd="0" parTransId="{E94B4D36-F94C-4D80-9E03-D6EF021721FD}" sibTransId="{DC34D4A7-5006-4F04-9489-378C151DE843}"/>
    <dgm:cxn modelId="{C95093CD-AB43-4AD9-9F3A-B8A7A69206BC}" type="presOf" srcId="{C7F7B183-00ED-4EA3-A444-104041D01AB3}" destId="{63DEEC2C-5936-4C06-8772-FB331A904612}" srcOrd="0" destOrd="0" presId="urn:microsoft.com/office/officeart/2005/8/layout/radial6"/>
    <dgm:cxn modelId="{C7447EBF-9C4A-4412-8A2F-50A20A4713C8}" type="presParOf" srcId="{B83CACC7-982A-46F4-B011-59A90E78D74E}" destId="{AD26EF25-FFD0-46B7-A375-74AC825B59B3}" srcOrd="0" destOrd="0" presId="urn:microsoft.com/office/officeart/2005/8/layout/radial6"/>
    <dgm:cxn modelId="{3A5B8353-9A5A-4833-9262-77A519314007}" type="presParOf" srcId="{B83CACC7-982A-46F4-B011-59A90E78D74E}" destId="{63DEEC2C-5936-4C06-8772-FB331A904612}" srcOrd="1" destOrd="0" presId="urn:microsoft.com/office/officeart/2005/8/layout/radial6"/>
    <dgm:cxn modelId="{44857322-DE8C-49D7-8049-204A46179567}" type="presParOf" srcId="{B83CACC7-982A-46F4-B011-59A90E78D74E}" destId="{C8DEF961-FD51-477F-B630-995302E18506}" srcOrd="2" destOrd="0" presId="urn:microsoft.com/office/officeart/2005/8/layout/radial6"/>
    <dgm:cxn modelId="{83749824-957D-42D3-9D12-F3E2E11946A8}" type="presParOf" srcId="{B83CACC7-982A-46F4-B011-59A90E78D74E}" destId="{D8C09E54-FADF-40CD-A731-723842224E13}" srcOrd="3" destOrd="0" presId="urn:microsoft.com/office/officeart/2005/8/layout/radial6"/>
    <dgm:cxn modelId="{5F3B5011-4F67-4A81-AB92-A0E79B665D2D}" type="presParOf" srcId="{B83CACC7-982A-46F4-B011-59A90E78D74E}" destId="{9D929A89-C041-4D8A-BD2B-2947A7D8114F}" srcOrd="4" destOrd="0" presId="urn:microsoft.com/office/officeart/2005/8/layout/radial6"/>
    <dgm:cxn modelId="{9297EF2C-EFB2-43D3-9C09-8DA9B01773A3}" type="presParOf" srcId="{B83CACC7-982A-46F4-B011-59A90E78D74E}" destId="{E129ECDD-A16E-4775-807E-B4F693CE0720}" srcOrd="5" destOrd="0" presId="urn:microsoft.com/office/officeart/2005/8/layout/radial6"/>
    <dgm:cxn modelId="{7DE336CF-87AD-4D09-B3A9-65DFD205415A}" type="presParOf" srcId="{B83CACC7-982A-46F4-B011-59A90E78D74E}" destId="{174874F2-99EB-4EDF-92DA-3692EB401692}" srcOrd="6" destOrd="0" presId="urn:microsoft.com/office/officeart/2005/8/layout/radial6"/>
    <dgm:cxn modelId="{699629A5-FFAD-45DA-ABE7-203479485A03}" type="presParOf" srcId="{B83CACC7-982A-46F4-B011-59A90E78D74E}" destId="{A407E6B9-F557-42F3-9952-7607DDC99101}" srcOrd="7" destOrd="0" presId="urn:microsoft.com/office/officeart/2005/8/layout/radial6"/>
    <dgm:cxn modelId="{46C6534A-B0FA-4C8D-B474-93D2C0E5F51E}" type="presParOf" srcId="{B83CACC7-982A-46F4-B011-59A90E78D74E}" destId="{9B94BBE5-6BAD-4D92-B501-A284372EA6B2}" srcOrd="8" destOrd="0" presId="urn:microsoft.com/office/officeart/2005/8/layout/radial6"/>
    <dgm:cxn modelId="{4F02E428-CA80-4201-9A78-D0CBBE93767A}" type="presParOf" srcId="{B83CACC7-982A-46F4-B011-59A90E78D74E}" destId="{22AD636B-7268-4C83-B37A-BADFF933BC5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05FB8-4755-49A9-9ABD-D53B119F508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8EAC3B-6BD8-484E-954A-6F28DFC80A86}">
      <dgm:prSet phldrT="[Текст]" custT="1"/>
      <dgm:spPr>
        <a:solidFill>
          <a:srgbClr val="CCCCFF"/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жизненных компетенций обучающегося</a:t>
          </a:r>
          <a:endParaRPr lang="ru-RU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A4ADA0-305C-406A-B914-E39167B13786}" type="parTrans" cxnId="{4CE8A942-6100-4038-BE9A-6FB13F5AE5FA}">
      <dgm:prSet/>
      <dgm:spPr/>
      <dgm:t>
        <a:bodyPr/>
        <a:lstStyle/>
        <a:p>
          <a:endParaRPr lang="ru-RU"/>
        </a:p>
      </dgm:t>
    </dgm:pt>
    <dgm:pt modelId="{2DF70634-D8FB-4EDD-BC90-C9B059A7236F}" type="sibTrans" cxnId="{4CE8A942-6100-4038-BE9A-6FB13F5AE5FA}">
      <dgm:prSet/>
      <dgm:spPr/>
      <dgm:t>
        <a:bodyPr/>
        <a:lstStyle/>
        <a:p>
          <a:endParaRPr lang="ru-RU"/>
        </a:p>
      </dgm:t>
    </dgm:pt>
    <dgm:pt modelId="{E9A1FF0A-6D39-4CCF-8DF9-7FA94FC55147}">
      <dgm:prSet phldrT="[Текст]" custT="1"/>
      <dgm:spPr>
        <a:solidFill>
          <a:srgbClr val="CCFFCC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Определение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УУД или БУД</a:t>
          </a:r>
          <a:endParaRPr lang="ru-RU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872FB-1E85-4FE1-B1EE-1051E797063F}" type="parTrans" cxnId="{11338922-998C-42C6-B1DD-7430A971DB54}">
      <dgm:prSet/>
      <dgm:spPr/>
      <dgm:t>
        <a:bodyPr/>
        <a:lstStyle/>
        <a:p>
          <a:endParaRPr lang="ru-RU"/>
        </a:p>
      </dgm:t>
    </dgm:pt>
    <dgm:pt modelId="{8CD55FD4-BA5B-4F98-8311-6215817D7801}" type="sibTrans" cxnId="{11338922-998C-42C6-B1DD-7430A971DB54}">
      <dgm:prSet/>
      <dgm:spPr/>
      <dgm:t>
        <a:bodyPr/>
        <a:lstStyle/>
        <a:p>
          <a:endParaRPr lang="ru-RU"/>
        </a:p>
      </dgm:t>
    </dgm:pt>
    <dgm:pt modelId="{97ACE495-F8F0-42E0-852F-BCEC1268E345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Составление АОП</a:t>
          </a:r>
          <a:endParaRPr lang="ru-RU" sz="2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97E66-5C81-49AB-BDEB-931AB175C6E8}" type="parTrans" cxnId="{364BC5F9-40E9-47D9-94DF-FAB21C46DF71}">
      <dgm:prSet/>
      <dgm:spPr/>
      <dgm:t>
        <a:bodyPr/>
        <a:lstStyle/>
        <a:p>
          <a:endParaRPr lang="ru-RU"/>
        </a:p>
      </dgm:t>
    </dgm:pt>
    <dgm:pt modelId="{CF4A6304-4D35-43BB-AE9F-83A755E66916}" type="sibTrans" cxnId="{364BC5F9-40E9-47D9-94DF-FAB21C46DF71}">
      <dgm:prSet/>
      <dgm:spPr/>
      <dgm:t>
        <a:bodyPr/>
        <a:lstStyle/>
        <a:p>
          <a:endParaRPr lang="ru-RU"/>
        </a:p>
      </dgm:t>
    </dgm:pt>
    <dgm:pt modelId="{1F5E38A5-7DFB-45B2-A34D-A33D6251D3FA}" type="pres">
      <dgm:prSet presAssocID="{3F905FB8-4755-49A9-9ABD-D53B119F508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3986844-E832-464A-835D-EC72C5D4005D}" type="pres">
      <dgm:prSet presAssocID="{2B8EAC3B-6BD8-484E-954A-6F28DFC80A86}" presName="composite" presStyleCnt="0"/>
      <dgm:spPr/>
    </dgm:pt>
    <dgm:pt modelId="{EBDE86CE-3904-41C4-9ED9-A65C8F94889B}" type="pres">
      <dgm:prSet presAssocID="{2B8EAC3B-6BD8-484E-954A-6F28DFC80A86}" presName="bentUpArrow1" presStyleLbl="alignImgPlace1" presStyleIdx="0" presStyleCnt="2" custScaleX="61013" custScaleY="109752" custLinFactNeighborX="21402" custLinFactNeighborY="-23918"/>
      <dgm:spPr>
        <a:solidFill>
          <a:srgbClr val="CCCCF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9A90E7B-C6A3-4EA3-AAC6-20B5C32881E4}" type="pres">
      <dgm:prSet presAssocID="{2B8EAC3B-6BD8-484E-954A-6F28DFC80A86}" presName="ParentText" presStyleLbl="node1" presStyleIdx="0" presStyleCnt="3" custScaleX="213270" custScaleY="104096" custLinFactNeighborX="3461" custLinFactNeighborY="-248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FC115-AA54-4C29-9023-99C8CE8D0BE8}" type="pres">
      <dgm:prSet presAssocID="{2B8EAC3B-6BD8-484E-954A-6F28DFC80A86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38250-EE25-46C1-BE98-B46173E827F8}" type="pres">
      <dgm:prSet presAssocID="{2DF70634-D8FB-4EDD-BC90-C9B059A7236F}" presName="sibTrans" presStyleCnt="0"/>
      <dgm:spPr/>
    </dgm:pt>
    <dgm:pt modelId="{09460CED-BE09-417E-806A-8E259FD09C91}" type="pres">
      <dgm:prSet presAssocID="{E9A1FF0A-6D39-4CCF-8DF9-7FA94FC55147}" presName="composite" presStyleCnt="0"/>
      <dgm:spPr/>
    </dgm:pt>
    <dgm:pt modelId="{11768573-AFCC-45A8-B97C-96B1F155EF02}" type="pres">
      <dgm:prSet presAssocID="{E9A1FF0A-6D39-4CCF-8DF9-7FA94FC55147}" presName="bentUpArrow1" presStyleLbl="alignImgPlace1" presStyleIdx="1" presStyleCnt="2" custScaleX="55692" custScaleY="147486" custLinFactNeighborX="-4983" custLinFactNeighborY="10357"/>
      <dgm:spPr>
        <a:solidFill>
          <a:srgbClr val="CCFFCC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B08E069-9A80-4DFF-AA22-B979D3384DDE}" type="pres">
      <dgm:prSet presAssocID="{E9A1FF0A-6D39-4CCF-8DF9-7FA94FC55147}" presName="ParentText" presStyleLbl="node1" presStyleIdx="1" presStyleCnt="3" custScaleX="181634" custLinFactNeighborX="28495" custLinFactNeighborY="-106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EEAF8-E928-42F0-8A5C-B047809EFF02}" type="pres">
      <dgm:prSet presAssocID="{E9A1FF0A-6D39-4CCF-8DF9-7FA94FC55147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9C926-4952-4568-8C93-46F22A0039A9}" type="pres">
      <dgm:prSet presAssocID="{8CD55FD4-BA5B-4F98-8311-6215817D7801}" presName="sibTrans" presStyleCnt="0"/>
      <dgm:spPr/>
    </dgm:pt>
    <dgm:pt modelId="{181F1E42-9D37-43E8-961E-696E2AD2A196}" type="pres">
      <dgm:prSet presAssocID="{97ACE495-F8F0-42E0-852F-BCEC1268E345}" presName="composite" presStyleCnt="0"/>
      <dgm:spPr/>
    </dgm:pt>
    <dgm:pt modelId="{54A5B97A-A6FD-483B-ACCA-BFA75A6775C8}" type="pres">
      <dgm:prSet presAssocID="{97ACE495-F8F0-42E0-852F-BCEC1268E345}" presName="ParentText" presStyleLbl="node1" presStyleIdx="2" presStyleCnt="3" custScaleX="160149" custLinFactNeighborX="-6924" custLinFactNeighborY="59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38922-998C-42C6-B1DD-7430A971DB54}" srcId="{3F905FB8-4755-49A9-9ABD-D53B119F5086}" destId="{E9A1FF0A-6D39-4CCF-8DF9-7FA94FC55147}" srcOrd="1" destOrd="0" parTransId="{53E872FB-1E85-4FE1-B1EE-1051E797063F}" sibTransId="{8CD55FD4-BA5B-4F98-8311-6215817D7801}"/>
    <dgm:cxn modelId="{4CE8A942-6100-4038-BE9A-6FB13F5AE5FA}" srcId="{3F905FB8-4755-49A9-9ABD-D53B119F5086}" destId="{2B8EAC3B-6BD8-484E-954A-6F28DFC80A86}" srcOrd="0" destOrd="0" parTransId="{B9A4ADA0-305C-406A-B914-E39167B13786}" sibTransId="{2DF70634-D8FB-4EDD-BC90-C9B059A7236F}"/>
    <dgm:cxn modelId="{7F1A0552-FDA1-4AFC-88CD-A7701C3FCD23}" type="presOf" srcId="{97ACE495-F8F0-42E0-852F-BCEC1268E345}" destId="{54A5B97A-A6FD-483B-ACCA-BFA75A6775C8}" srcOrd="0" destOrd="0" presId="urn:microsoft.com/office/officeart/2005/8/layout/StepDownProcess"/>
    <dgm:cxn modelId="{364BC5F9-40E9-47D9-94DF-FAB21C46DF71}" srcId="{3F905FB8-4755-49A9-9ABD-D53B119F5086}" destId="{97ACE495-F8F0-42E0-852F-BCEC1268E345}" srcOrd="2" destOrd="0" parTransId="{A3797E66-5C81-49AB-BDEB-931AB175C6E8}" sibTransId="{CF4A6304-4D35-43BB-AE9F-83A755E66916}"/>
    <dgm:cxn modelId="{00751345-C1BC-4564-9DC2-2BB7D6B41B1A}" type="presOf" srcId="{E9A1FF0A-6D39-4CCF-8DF9-7FA94FC55147}" destId="{CB08E069-9A80-4DFF-AA22-B979D3384DDE}" srcOrd="0" destOrd="0" presId="urn:microsoft.com/office/officeart/2005/8/layout/StepDownProcess"/>
    <dgm:cxn modelId="{3A4413E1-B94F-4D3B-9B74-A61098C21573}" type="presOf" srcId="{2B8EAC3B-6BD8-484E-954A-6F28DFC80A86}" destId="{F9A90E7B-C6A3-4EA3-AAC6-20B5C32881E4}" srcOrd="0" destOrd="0" presId="urn:microsoft.com/office/officeart/2005/8/layout/StepDownProcess"/>
    <dgm:cxn modelId="{49F3A923-34E4-4EEA-97DA-B992822110AA}" type="presOf" srcId="{3F905FB8-4755-49A9-9ABD-D53B119F5086}" destId="{1F5E38A5-7DFB-45B2-A34D-A33D6251D3FA}" srcOrd="0" destOrd="0" presId="urn:microsoft.com/office/officeart/2005/8/layout/StepDownProcess"/>
    <dgm:cxn modelId="{003BA7F8-B707-451D-9CAB-AD64B7B38BCA}" type="presParOf" srcId="{1F5E38A5-7DFB-45B2-A34D-A33D6251D3FA}" destId="{83986844-E832-464A-835D-EC72C5D4005D}" srcOrd="0" destOrd="0" presId="urn:microsoft.com/office/officeart/2005/8/layout/StepDownProcess"/>
    <dgm:cxn modelId="{D886B19F-6DBA-4210-942D-7A04B9609DD6}" type="presParOf" srcId="{83986844-E832-464A-835D-EC72C5D4005D}" destId="{EBDE86CE-3904-41C4-9ED9-A65C8F94889B}" srcOrd="0" destOrd="0" presId="urn:microsoft.com/office/officeart/2005/8/layout/StepDownProcess"/>
    <dgm:cxn modelId="{69216FD8-F258-4D2E-9CCD-5EEDBFCCB520}" type="presParOf" srcId="{83986844-E832-464A-835D-EC72C5D4005D}" destId="{F9A90E7B-C6A3-4EA3-AAC6-20B5C32881E4}" srcOrd="1" destOrd="0" presId="urn:microsoft.com/office/officeart/2005/8/layout/StepDownProcess"/>
    <dgm:cxn modelId="{516C930E-BACD-429D-AC95-F96CD2FB0DD0}" type="presParOf" srcId="{83986844-E832-464A-835D-EC72C5D4005D}" destId="{7ACFC115-AA54-4C29-9023-99C8CE8D0BE8}" srcOrd="2" destOrd="0" presId="urn:microsoft.com/office/officeart/2005/8/layout/StepDownProcess"/>
    <dgm:cxn modelId="{C8B17107-119F-42EA-8499-AD7821B92977}" type="presParOf" srcId="{1F5E38A5-7DFB-45B2-A34D-A33D6251D3FA}" destId="{52B38250-EE25-46C1-BE98-B46173E827F8}" srcOrd="1" destOrd="0" presId="urn:microsoft.com/office/officeart/2005/8/layout/StepDownProcess"/>
    <dgm:cxn modelId="{18B3DBE6-D536-49DB-8D87-8E201EC5A0E8}" type="presParOf" srcId="{1F5E38A5-7DFB-45B2-A34D-A33D6251D3FA}" destId="{09460CED-BE09-417E-806A-8E259FD09C91}" srcOrd="2" destOrd="0" presId="urn:microsoft.com/office/officeart/2005/8/layout/StepDownProcess"/>
    <dgm:cxn modelId="{B4B6C113-1AB9-4E41-BD40-EC15C20A1A07}" type="presParOf" srcId="{09460CED-BE09-417E-806A-8E259FD09C91}" destId="{11768573-AFCC-45A8-B97C-96B1F155EF02}" srcOrd="0" destOrd="0" presId="urn:microsoft.com/office/officeart/2005/8/layout/StepDownProcess"/>
    <dgm:cxn modelId="{603B5E1D-22E8-4FB4-BC1C-529E523DBE3A}" type="presParOf" srcId="{09460CED-BE09-417E-806A-8E259FD09C91}" destId="{CB08E069-9A80-4DFF-AA22-B979D3384DDE}" srcOrd="1" destOrd="0" presId="urn:microsoft.com/office/officeart/2005/8/layout/StepDownProcess"/>
    <dgm:cxn modelId="{6A4FFCA9-0DAA-4C07-A9E8-77C50C6A4061}" type="presParOf" srcId="{09460CED-BE09-417E-806A-8E259FD09C91}" destId="{02DEEAF8-E928-42F0-8A5C-B047809EFF02}" srcOrd="2" destOrd="0" presId="urn:microsoft.com/office/officeart/2005/8/layout/StepDownProcess"/>
    <dgm:cxn modelId="{C16BDB70-ED39-409D-897E-92727E5452AF}" type="presParOf" srcId="{1F5E38A5-7DFB-45B2-A34D-A33D6251D3FA}" destId="{6979C926-4952-4568-8C93-46F22A0039A9}" srcOrd="3" destOrd="0" presId="urn:microsoft.com/office/officeart/2005/8/layout/StepDownProcess"/>
    <dgm:cxn modelId="{EA6DA53A-EE60-4E09-BD7A-8F27B9972654}" type="presParOf" srcId="{1F5E38A5-7DFB-45B2-A34D-A33D6251D3FA}" destId="{181F1E42-9D37-43E8-961E-696E2AD2A196}" srcOrd="4" destOrd="0" presId="urn:microsoft.com/office/officeart/2005/8/layout/StepDownProcess"/>
    <dgm:cxn modelId="{5E4FA5CE-7E4C-4D2C-87DA-ECB7E4093AFD}" type="presParOf" srcId="{181F1E42-9D37-43E8-961E-696E2AD2A196}" destId="{54A5B97A-A6FD-483B-ACCA-BFA75A6775C8}" srcOrd="0" destOrd="0" presId="urn:microsoft.com/office/officeart/2005/8/layout/StepDownProcess"/>
  </dgm:cxnLst>
  <dgm:bg/>
  <dgm:whole>
    <a:ln>
      <a:solidFill>
        <a:schemeClr val="accent6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06135-9331-4DFE-BCC6-DE8AF8ED6B5C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FF787-56EA-4CF2-8A24-9068099B2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63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59591-0FB3-4544-8729-4034AB172FF9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527C6-3F3E-40CB-A5C5-78262338F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текстом самих стандартов (все варианты) и проектами примерных адаптированных образовательных программ можно познакомиться на указанном </a:t>
            </a:r>
            <a:r>
              <a:rPr lang="ru-RU" dirty="0" err="1" smtClean="0"/>
              <a:t>сацте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011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ФГОС ОВЗ и ФГОС УО предоставляют возможность учесть</a:t>
            </a:r>
            <a:r>
              <a:rPr lang="ru-RU" baseline="0" dirty="0" smtClean="0"/>
              <a:t> как типологические, так и индивидуальные психофизические и образовательные особенности обучающихся с ОВЗ и инвалидностью. С содержание понятия «Жизненные компетенции» можно познакомиться в Концепции СФГОС, </a:t>
            </a:r>
            <a:r>
              <a:rPr lang="ru-RU" baseline="0" dirty="0" err="1" smtClean="0"/>
              <a:t>предмтавленной</a:t>
            </a:r>
            <a:r>
              <a:rPr lang="ru-RU" baseline="0" dirty="0" smtClean="0"/>
              <a:t> на </a:t>
            </a:r>
            <a:r>
              <a:rPr lang="ru-RU" baseline="0" dirty="0" err="1" smtClean="0"/>
              <a:t>укзанном</a:t>
            </a:r>
            <a:r>
              <a:rPr lang="ru-RU" baseline="0" dirty="0" smtClean="0"/>
              <a:t> выше сайте.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0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мере утяжеления нарушений развития увеличивается доля компонента «жизненные</a:t>
            </a:r>
            <a:r>
              <a:rPr lang="ru-RU" baseline="0" dirty="0" smtClean="0"/>
              <a:t> компетенции</a:t>
            </a:r>
            <a:r>
              <a:rPr lang="ru-RU" dirty="0" smtClean="0"/>
              <a:t>». Именно они становятся наиболее приоритетными при определении образовательного маршрута</a:t>
            </a:r>
            <a:r>
              <a:rPr lang="ru-RU" baseline="0" dirty="0" smtClean="0"/>
              <a:t> обучающегося с тяжелыми и множественными нарушениями развития, которому ПМПК рекомендовала обучение по 4 варианту </a:t>
            </a:r>
            <a:r>
              <a:rPr lang="ru-RU" baseline="0" dirty="0" err="1" smtClean="0"/>
              <a:t>стандартв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2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1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 подразумевает создание условий для получения качественного образования каждым обучающимся, в том числе с ОВЗ. В этом контексте обучение в</a:t>
            </a:r>
            <a:r>
              <a:rPr lang="ru-RU" baseline="0" dirty="0" smtClean="0"/>
              <a:t> СКОУ, тем более, является инклюзивным. В данном случае речь идет о тех детях, которым рекомендована АОП одного вида, а они поступают в СКОУ, реализующую АОП другого вида.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2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Ребенок в ходе учебной деятельности осваивает новые для себя компетенции. 2. Грамотно выстроенная внеурочная</a:t>
            </a:r>
            <a:r>
              <a:rPr lang="ru-RU" baseline="0" dirty="0" smtClean="0"/>
              <a:t> деятельность позволяет ему многократно апробировать освоенные умения в модельной ситуации, «перевести» умения в навык.</a:t>
            </a:r>
            <a:r>
              <a:rPr lang="ru-RU" dirty="0" smtClean="0"/>
              <a:t> 3. приобретенный</a:t>
            </a:r>
            <a:r>
              <a:rPr lang="ru-RU" baseline="0" dirty="0" smtClean="0"/>
              <a:t> навык ребенок может использовать для решения житейских задач. В случае отсутствия опыта, подходящего для решения задачи, обучающийся прибегает к учебной деятельности, т.е. осваивает новые знания и умения.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4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Например, весь класс обучается по программе для детей с умственной отсталостью. Ребенку рекомендована программа для детей с тугоухостью (вариант 2.3). АОП умственно отсталого обучающегося с тугоухостью – это результат интеграции двух указанных образовательных программ.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27C6-3F3E-40CB-A5C5-78262338F1B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большинства детей с ОВЗ жизненные компетенции являются более</a:t>
            </a:r>
            <a:r>
              <a:rPr lang="ru-RU" baseline="0" dirty="0" smtClean="0"/>
              <a:t> значимыми. Именно поэтому проектирование АОП целесообразно начинать с определения круга жизненных компетенций, необходимых для ребенка на данном этапе развития. Жизненные компетенции – это интегральный результат учебных или базовых действий. Следовательно, список УУД/БУД формируется, исходя из жизненных компетенций. И лишь после этого разрабатывается АОП.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36285-8CC2-4E18-9DA4-188823DDADC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4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</p:grpSp>
          <p:grpSp>
            <p:nvGrpSpPr>
              <p:cNvPr id="3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  <a:defRPr/>
                  </a:pPr>
                  <a:endParaRPr kumimoji="1" lang="ru-RU" sz="2400">
                    <a:latin typeface="Times New Roman" charset="0"/>
                  </a:endParaRPr>
                </a:p>
              </p:txBody>
            </p:sp>
          </p:grpSp>
        </p:grpSp>
      </p:grp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  <a:defRPr/>
              </a:pPr>
              <a:endParaRPr kumimoji="1" lang="ru-RU" sz="2400">
                <a:latin typeface="Times New Roman" charset="0"/>
              </a:endParaRPr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59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D135F68-4EB5-40F3-9108-67E2CB891D6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prosvpress.ru/content/2012/04/nbrsk.jpg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716742" y="1556793"/>
            <a:ext cx="6253162" cy="3672408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 формирования адаптированной образовательной программы в контексте ФГОС НОО обучающихся с ОВЗ и </a:t>
            </a:r>
            <a: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образования </a:t>
            </a:r>
            <a:r>
              <a:rPr lang="ru-RU" sz="2600" b="1" dirty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600" b="1" dirty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умственной отсталостью (интеллектуальными нарушениями</a:t>
            </a:r>
            <a:r>
              <a:rPr lang="ru-RU" sz="26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600" b="1" dirty="0">
              <a:solidFill>
                <a:srgbClr val="190B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1" name="Picture 1" descr="C:\Documents and Settings\user\Мои документы\Мои рисунки\Школьная\risunok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270003"/>
            <a:ext cx="6799312" cy="1587997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142875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8208" y="318797"/>
            <a:ext cx="7884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D34817"/>
              </a:buClr>
              <a:buSzPct val="85000"/>
              <a:defRPr/>
            </a:pPr>
            <a:r>
              <a:rPr lang="ru-RU" kern="50" dirty="0">
                <a:solidFill>
                  <a:srgbClr val="696464"/>
                </a:solidFill>
                <a:ea typeface="Andale Sans UI"/>
                <a:cs typeface="Arial" panose="020B0604020202020204" pitchFamily="34" charset="0"/>
              </a:rPr>
              <a:t>Государственное образовательное учреждение дополнительного профессионального образования (повышения квалификации) специалистов – центр повышения квалификации</a:t>
            </a:r>
          </a:p>
          <a:p>
            <a:pPr algn="ctr">
              <a:buClr>
                <a:srgbClr val="D34817"/>
              </a:buClr>
              <a:buSzPct val="85000"/>
              <a:defRPr/>
            </a:pPr>
            <a:r>
              <a:rPr lang="ru-RU" kern="50" dirty="0">
                <a:solidFill>
                  <a:srgbClr val="696464"/>
                </a:solidFill>
                <a:ea typeface="Andale Sans UI"/>
                <a:cs typeface="Arial" panose="020B0604020202020204" pitchFamily="34" charset="0"/>
              </a:rPr>
              <a:t>«Центр специального образования Самарской области»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16632"/>
            <a:ext cx="7886700" cy="73788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к организации образования обучающихся с ОВЗ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10720930"/>
              </p:ext>
            </p:extLst>
          </p:nvPr>
        </p:nvGraphicFramePr>
        <p:xfrm>
          <a:off x="1257300" y="980728"/>
          <a:ext cx="78867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174725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410"/>
            <a:ext cx="7659960" cy="111216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Адаптированная образовательная программа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71600" y="1123578"/>
            <a:ext cx="7726363" cy="4525962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ru-RU" dirty="0" smtClean="0"/>
              <a:t>- это образовательная программа, </a:t>
            </a:r>
            <a:r>
              <a:rPr lang="ru-RU" u="sng" dirty="0" smtClean="0"/>
              <a:t>адаптированная для обучения лиц с ограниченными возможностями </a:t>
            </a:r>
            <a:r>
              <a:rPr lang="ru-RU" dirty="0" smtClean="0"/>
              <a:t>здоровья с учетом особенностей их психофизического развития, индивидуальных возможностей и, при необходимости, обеспечивающая коррекцию нарушений развития и социальную адаптацию указанных лиц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100" name="AutoShape 2" descr="data:image/jpeg;base64,/9j/4AAQSkZJRgABAQAAAQABAAD/2wCEAAkGBhMSEBUQExQVFBUUFRcVFRcYFxcVFxgYGBUVFxcXFBUZHiYeFxolGRUUHy8gJCcpLSwsFR8xNTAqNSYrLCkBCQoKDgwOGg8PGiwkHyQqKSwsNCkqLCwpLCkpLCksLCwsLywtKiwsKSwtKS8sLCksNCwtLCwsLCwsKSwsLCksKf/AABEIAKwBJQMBIgACEQEDEQH/xAAcAAEAAQUBAQAAAAAAAAAAAAAABgEDBAUHAgj/xABSEAABAwIDAgYPBAUICQUAAAABAAIDBBEFEiEGMRMiQVFh0QcUFRYyU1RVcYGRkpOU0iNSocEkQrHT8BdicoKipOHiCCUzNUNFlaPCNGV0svH/xAAaAQEAAwEBAQAAAAAAAAAAAAAAAQIDBAUG/8QAOhEAAgECAQgIBQMCBwAAAAAAAAECAxESBBMhMVGRodEUIkFSYaKx8HGBksHhBUJiMuIVQ1Nyk7LS/9oADAMBAAIRAxEAPwDuKIiAIiIAiIgCIiAIiIAiIgCIiAIiIAiIgCIiAIiIAiIgCjm3O2sWG03DPBfI+7YYxe73AXNyAcrQNSf2khSNR/bShjfAHva12QkAuBNg9pa7drqCNyrJ4U2XhHFJROLHs/4jwmbJTho3syP3X5XZ73su1bD7WsxKjZVNbkJJY9l75Xt8IA8o1BB5iFw3aDsdhhL43tDSXOlDzowakuDtSfR+K6n2EsIMGFNcRbhpHytuCDlOVjTY62IZmHQ4KkKinqNKtJ09ZPkRFqYBERAEREAREQBERAEREAREQBERAEREAREQBERAEREAREQBERAEREAREQBFQqhktv0QHpajG5S+F7WgbtCecHT8V7rsehaCM2Y7uLr+O5Y8Fc2QcU68x3rCGU5PUnm1NN7Lmjp1YLHZpEGj2ZfM0iYgMLcrmtF7cjmC/KNRc825TzA52xRspyMoaAxmpIsNGgk63svDKRoNxqTrc9PMOS6xXPzcbnPF9ANh7Tr61vToRpx0EVa8qsrskyK1TSZmA9H47irqFAiIgCIiAIiIAiIgCIiAIiIAiIgCIiAIiIAiIgCIiAIi02NbYUlI4MnmDHHks5xHNfKDa/SobsSlfUblFbp6hsjGyMcHNcA5rgbgg7iDyq4pICIiAIiIAtbjWGGZnFdYtvYHwXbtDyg6aHkvuK2S5htVjEvCyAyyMLXubZr3MAAOmjSOSxv0qJUo1YuEtTJVR02pIyKxwikLJTkIOlwSCOS1rb1jNxItIOo5WncStNT9kB1uCqohVsFwHGwlaDvs63G9dj0rX1W0VK55LXzQji2jLM0emhudSd19/KvCqfolL/L0aex6T1YfqF11lyOgPxeVzRZpLnENAG835W+jeegHmWzp4zcBwtl5PRoAua0mLMe7K10buYsJaT6GuAPsupvQ1rm0sj5HF2Vhdc6utY2bfeTcttf7w5l7VCclHBJPQtb033JHn1acb4oNaXqXtkrixSEADhYrga8dvWvfdeDx0Xvt61yjZ7GImxRg4ZPIWxMBc2nicHHKBmBJ1B336Vue+GHzRU/LQ9apnWavJ7dj3onvdiDx0Xvt607sweOi+IzrUD74YvNFT8tD1qo2ij80VPy8P1JnGMx4Peiew4pC9wa2WNzjuAe0k8ugBWUoXs7jLJKljBh08BOb7R8MbGts0nVzTcX3etTRaQldGFSGF2CIiuZhERAEREAREQBERAEREAREQBERAEREAK4xtFh7auSQudlL3Hjb93g2HrXYK2QNjeSbWadTpbRchZTl07o2szC7hf7ty0A2PNYrjymeGyOvJoYrk67HUPBUva2cyCIizjzOaCQP64epWoFs3tOxszy+5ErxGwgcrBvy66avPqU8BvqtqMsUEZV44ZsqiItjEIiIAtDtLsdDWDM67JALCRu8jmeNz2/iOQhbatke0DJlvfXNf8lrZJKsnivhA5jE8/jwgVHPCVd9lziuP7MVFLOInROOY2Y5vGY4WvdruTTkO7oWpmZvaRqN4I1HqXZNqTUcG0yuY5gdrkY5liRYXu9195XKMXpjJK0NF3XsC3wtTut0lax60cRCk9Rao4A4EEaDdYDf6FNcGjkdSy0tg60bTE4ktHhizHGx0Fi4b+UcoWFgew8obmkJYSQcpGZ2m69tBvdp0rbV+CzxROkjldGGgudZmrg1osMxvbc73ljOdrl28KxLWjJwSjxKOIMZ2kQxrWaia9mtAF7OHMthkxXmofZN9axcKwV8kTZBiFQzNrYPbzkfksvvdk85VHvt61y4pePAydSpfU/KeS3Feah9k31rDrKzFW8W1Df0Tae16zu9yXzlUe+3rUcxyEwB0klbLK3VuVzgWu4p8K28abkxyWnTwLU5VJyUdv8AtPFB2TJqednbTqYxZsrnRiQEX0uCSbgXva2vruut0tUyRjZGODmOALXDUEFcWodkeGkY6eJ3a+UuOZpDnENJueVoub67+S/J0nYOFkdO+OMng2zP4MHkabXA5hn4RXoVHLQzurUVBXv6fYkqIi6zkCIiAIiIAiIgCIiAIiIAiIgCIiAIiIDBxV4DS5wuxrSSN9zpyH+NVAotn88j3RvLTmvE9hyvaLWAc39YW4p9F1ONo78A6wJ1F7c19f2KISOszMBfLqbb7c45187+p5dOjlEaSjiVr+PbqfwR62Q0rwxp2dzHp9jyyPV2ciaN7XcoGbj23X0I16l0KjdaNuY621UNp8XeSW3zWte+pF9wv7d62GIYkWRtLQSSQOcNHPZdVDL6WC0Yu+x6+0zrZPUlO8miUteDqNVVaCs2rip8kctmvLA4tuBa9wLg+grH/lCpuf8AtN616WegtbOPMVHpSJOijH8oVNz/ANpvWqfyhU3P/ab1pn6e0no9TumZtkbUjjus5uo3+EBpbX2LndHDhb25qmqLZszw5vDvba0jg0ZRu4oapNtBtlBPAY2uAcXN8Jwtob/q35vxWpoKvgmZHYfLMQ554RjIZGuzPc4WcXXOjgNeZZTlCT1mnVp07VFZ3+HFmtxRmFxQvkpqnhJgOI3h3vvqAeKdDpc+pQ2Kva6Zpfo1xGbW1hoHa8mi6FilYJYJIhhtQwvY5odwUIym2huHX0PMuUslAcL6gEEe1dFFrC0jlm4N3j6p+h0WkoMGJIdV6cn6S8KxtFQYQ2kmdDVF0ojdwbRUyOJdbQBt9fQtjhePRu47cNmeHNuC2KFwI5wcwuFXH8SElLNGzDKhj3RuDXGGJoabby4OJA6QufqxfYbY6WpviiMbHz4MKRorf9vmfmuKonLmOTVgt4Nlu+2Nm+j3a3qV3YrbKQ0MTYsPkmbGODL2vYAXN36FtxvC3nfZUeapviR/Suh15Sd7v5Nl3ksU9XmiRqes2dA4oBPorPzUexmehcWxUQtwg477S+CHDQCTXnNxzFdFwjFJairySUL4WgFxc9zCBlGgsBrc2HrXL9rcBkjxR2RptK+7d4Gp4wvyb76br9CyqzlKFm3p2stRpwjPVpXin6Ekm7JGWkzFh7ZDco14kljla8EG4ve5aAfUNVOexxi7nUzOEu7hONmNvCc52Zum8Z8xB/neocpk2dllrG0jmPBzFznk8Tg7AFwbbw9N4Njddao4xExsbOK1gAaOQALCtVp5LhvrfocuV5ZGLwPT9iZpdR2nx2R0jYRlc5x15LAakm3R0cykS6aNZVY4o8TGnUVRXQREWxoEREAREQBERAEREAREQBERAERUJQGux3GIqeMvle1g53G3pAG9x6BquYYz2R6NxPBvdFa93GKSzr8xA03cvOrHZcxGKaojMZDgxhY5w8HNmJAvyjU9ChENUzQEf4qHTjUWkupSps6Lge1lI8NbLVgXN7hkhHR+rZunKeddNw+jiDWvjs8EXa++a45wd3sXzFXUnB3mjvbe5o3elo/JS3YLsgy0zwC7PC7wmX0I+8y/gu/by865aeQ0ac8dry2vS/wa1MonNa9B1HaGepiqC6Gm4dr2MueFEeUtzCxBab3ve613dqu83n5hv0JNi1XXTPfQTxRRRtjY4SwmRxeQX30dxRlc3RO5mMeV0vyzvqWsoO/9VvfwOWSlft4Du1Xebz8wz6E7t1vm93zDPoTuZjHldJ8s76lTuZjHldJ8s76lGCXf9ORXT48A7HK23+73fHZ9C1OytTiPawdF2q9jnOsZOED9DlN8nF3tW1dhuMWP6XSbvJnfUtLslhTZqUSR180TS51mNlDQNbninUak6FZzi1pbvu/BZO2tN7uaN6KnFfu0P/f61xjEMPeyeSFwAc17m6E20cd3RpyrsY2bPnOo+M3rULqdm5Zague23GsZZJGOzAaZswdxiQNw115FanUw35lo4ZeHv4s3WCurYo4m07acRhoyiQyF2upvlI5SVscaxHE46aaR7aLK2N5dbhr2DTe1zvssaj2cJcAMQmaBzPZpbdZX8X2aJp5Q/EZpGmN+ZhfGQ4ZTxT0FUbV7u+9FXOPde/8AuIx2NqTExRfor6MRcK8fatlL81m38HS25SrtXHPGYd7s60+DbHwRwsEWJ1ELXAPyMqmNaC4AnQfxos/vZHnir+bb1rulOF9C97zpwt62t34Njs7FiLaw9tupXMLHX4ESB19CPC0tovdZh8M1Q8nR8To3g9Bvcf2Bu5bLEwjARDUsm7pTTAZgWS1DXtOZpbqL8l7jpAW3roGNc4w8aa1yzO431be7ASAbCwcW6X5ib5ytJave9ldMZa/e5GOzjSGQjUizecMvf2k6n1cy84hPljJ15uLbN/Vvpf039B3LMdgMkjGl73Rm2rWkaHpdbVWnbLlwaBNICHtcC6ztzgSNwJvbnXlPIak6mOUtZ588maqYoyvp7S7slJG2Robx3vYS52UgsaCCA4HVoJIAaTyG1gLCXqjWgbtOVVXqwjhVjtlLE7hERWKhERAEREAREQBERAERW6ipbG0ve4NaN5JsEJSvoRcRR1+3NOCQBIbcoaLH0XcCqd/dP92X3W/UqZyO06Oi1u6yRqNbcSwiJgnqXU7C4i7XBofpuddpuF67+6fmk91v1LU7RbU087Y2GCadokzvjEQku0Me25bexs5zDqqynGxaFCpCSk00RWoo8JkvmxAm++8kf7ODWlxDZXCsp4KvaHchL2OHrbYX9RCl3dDD/Nc/yTOteJsQw/Kf9VzDTyKPrWSm1sN5pT14nuOUR1HBTOgL2StH67Dma4HdlK1UEwZM6NpJaHXHRc7v451strqiPt97o43QsLWZWOYIyOIL8QaC5BPrWgo5ftC70H812Rd0mefKKTdjq+ytDQSwukqKx1PIZCC1tSILtDW5XFvKd+vR0Ld9xMK86S/PjrWu2Ylo2QtM9FJKXsiIcIGSaiMNeb3uLvDt+/etz3QwzzdJ8mzrXHKq8T08ToztGNk5abLu7Cz3CwvzpL/1Adar3AwzzpL/ANQb1q53QwvzdJ8m3rTt/CvN0nybetVzr73EZ6j3v+pYqMCw8McWYnM5wa4tb2+DmcASG2B1ubC3StJgTsEZTRsqobztBEpMNQSXZnby0WOltykD6/CrG2HyA20/QhvWDsptpVSUzWR4e+bgfsnvbK1oLwATxSzTeDvW0K7SaxcWLQqvq6beMUW+2Nm/FD4NX1Khm2aP/Db8Kr6lvxtHXeapPjx/Qq98Nb5ql+NF9Kvn33nvY6OtnmiR8P2Z+4z4dX1LAx7uEaaTtRjTUZRwQDKkEuzDQZxl8HNvUv7v1fmmX40PUsHHMRrJaeRjcMkY4gEOMkRAyuDrkCxI4vIjrNq2J72TGik1o80TT4FXYK2lhbPBeURtEh4CU8e3G1AsdVnd0dn/ABA+Xn6ldwfbmsmha+LDXyMHFzNmFiWgA72LP76a/wA0y/Gb9C57R28DpeO+m/8AyI1XdLZ7xI+BP1LGw/aWgpn8PRU7XP1Y42kiytNj+sNdQPYt93z13mmX4zPoUO2pqpnlj5qZ9NlJADnB2a9jo5oFrBa0opy/BhXclDt+tPgSmXsrhrbupx6pdP8A6KjeyiSQeAaGi1wZDfUO3HLpbLYgj9YKCiLhuLuA3bjccnr5FqGi85ivoDz3NyL7/WutwPPUj6WwLFm1NOydu543cxGhHtCz1zjsUVgYZKYnwgJG3PNYOH4g+oro6pJWZZO6CIiqSFQOVV8/9lPAn4LWw4hQzSR9sOeXguLuOCHEOv4bHB3guv4J9QH0Ai+ZsK7MteKjhXTF13XMbrGMjeWgfqjkFtdy+j8LxFk8Mc7DdsjGvHoIvY9I3epAZSItfi+Ow0zc0rrE7mjVzvQ389ytGLk7IGwRRT+Uim+7N7rfqT+Uim+7N7rfqW/Ra3dZF0bnHcRkiY3go2ySPfkaHOyN8F7iSbHkYdFCMQoMRmdmkjY7mHDgAf0Rk0WbjO0zK0R08EktPIZMwlytu0Njkvl428jTXkJWuq8HqYmGSTGJmNG8ubHb9up6Fw16U4ywyTPQyaqqaumk/FNvgWe96t8Qz47fpVDs9WeIb8ZnUveG0NRUNL4MYkkANjaOM2PMQdR61md7eIedJvgRrDNv3Y6umy70d0jXd79b5O34zOpWcNdVxVZiYyESlhAje4u4oyuc7M0jXwdFt+9zEfOcny8SjTMOlGK8B26/tp7SX1HBszNjbHmDBH4Lbm3SbX5laNNt7PfzOfKMpc4NYl8k7+bQS0SYp4mk9+T6kdLidiOApd3jH9atd7Fd52l+BD1p3sV3naX4EPWr5p/6nr/5PK6+1+Xkca7KcUwq43zMYxz4h4DiQQ1zm3ueXX9iidI4m/oA/AhdV7IPY+qZAyR9Xw5jdl47GsyteQMwLL6Xte+6/pWHsds/SlslHPGxku5krrFwvxczbmxLSb25irZyMGk3f38jto5POrByXZvJls5PX04fFHTxyluUPvLkyOvI8NHPxZG69C3Pd3E/IYfmP8FrsJwWrM9VHHXOzskYZXmGI53PjBabWIbZoA0W173sQ8vPy8XUsGmnZ3fwt9zlTt+2/v4ot93cT8hh+Y/wTu7ifkMPzH+Cu97+IeXf3eLqTvfxDy7+7RdSj6uBOL+PH8lk49ie/tKG3/yP8FHdicIr46bhaaeBrKh7psskbnuBPFtccnFUnOAYh5cPlo+paDZzZqOambIK2eIEuGRkxY1uVxBDW5hlFwdFF7PU+BZVsH7fv6s2/A4v5TSfBd1pwOL+UUnwXda8DY5vnGp+YP1qveiPOVT8c/UpxeD3onpP8eEeZUxYx5RSfBcsDG6jFYaeWWSelLGsOYCIg2PF0v6Vnd6f/udT8f8AzLDxrZgNppXPr55Wtjc50b5Q5rgBezhfUaKMXg96HSv4cI8zG2TwbEqakjjgmpeDcOEHCRvc7jgOsSCOhbjLi/jqL4UnWtfguyvCU8cjcQqWtc0FoExsBqABxt1gFnDY13nGq+KfqU38HvRMsqbbeHhHmVy4x46i+FJ1qNbYUNc6MuqX07mts77NjmuueLpcnnUl7z3+cqn4v+ZavH9lHiN16+eTiOOVzwQbC9iL7ir05WktD3opKviVsPCPM5/g9RZ38ch//Fc2o2dko54Zzcsqo2StPM4tbnZ6rt9TgsHCuNIGD9Y2Hrtb813jbfZgVGGuga0F8TWvivvDowNAeTM0Ob/WXot2sYpazl2BYyYZoqgHwHC4/mnR49hK7y1wIuNQdQvmTDqm/Fvpya+td67H+JmfD4nO8JgMZPPkOUH2WUVF2iGwkSIixNQuO/6R0bjT0lrZBLJfde+RuXlvuzcnrGl+xLlH+kM79CgHPMfwjPWgPnoi3pX0f2BZnnDHve8FnDODW38ANa3MT925N7evlXze5tl9D9hSI9wZrNuXST2AtmP2bWgakAm4tqRyKfiSbTaDstU7bx00sTjuMhc3KP6Df1vSdPSoJUbQxSOL3zsc47yXgk/iptHtLXNaG9ynGwA/9TFyC33VU7WV3ml/zMX0Lvo5bCirRp+ZciczJ9q3rmQTuvB42P329ar3Wh8bH7wU4O19d5pf8wz6FnU+PSvhc6enNMbizRJwryN3GDWtym5bYX1/bv8A4r/DzLkQ6MkROlwQv4N0sRdA9wznfZnK4gatFtb2Ucw/B4a2rqGU7eCgYCIy0aEg5W5zy34zrc2i6ZV1TXRuJAc2xzNymxbY3aW7917i/o3EKMz7T0lI9kIfFHxsuUAC3Jdwbo0bt68fLK8qslO243yelHF1uwjldsSKRnDSSskyNzviLTldbe0OvfXkKlLKLASAc7BcA2LpLi/IbDeoftFjLsRm7Up2ukIfq9gBD2sBu1oG9uYg3vY5R0FdCpMR4ONkYw2pIYxrATHGScoAudd+i45adMrX8UVr5pSsjXdpYD41vvzdS1UtFg4qy59nUnAgZvtnDh+E3EtGa/B8+ilfdgebKj4MXWo8ZpX4mJG0UnBxR5jAWsa7jsLA8tJy2zXt6+dVWFPWvkjKM6cZJ33a9TKcBs1/M9lV1KvamzXOz+9dSkXdR/mqb2Qda892H+ap/dhWuP8AkdXSKe2X1LkRuag2ctdr2AjUa1A/JRPG2RuqmmKqifET4TrtLAfGXbd1hygG/NddPOOvH/K5/diXg7RP811Hux9SpLDLWzSll8aUsSu/jJciI7OxYQGyipqMrhO9sbmyTwtfE0NDXhkZtYuznn3rb8Hs/wCVn5mq61awrGb1NTUuwyeaOTg2MAjikyGIOZINdBdx5ObVbY7SR+Zqn5eHrXoRlDCtL1L9y+5xzpupJztr06tvwNf2tgHlZ+aqOtO0sA8s/vc35lZ52piH/Jqn5eFeTthEP+T1Xy0SnHDa/qRXo8u7wNbWYfgXBvLK3jBji39LlPGynLpfXW2iwdnKHCjTM7cLO2OMJL8KNQ42PFFtRY6c63km3UDRmdhFSGjUkwQgADeSTuCwNl9t6c0rDJQVEjrvu9lMJGnjutZ3LpYdFrcixqwdRXgr226fQiSnRWq1/AvdzsB+9H7ZupO5uA/ej96XqWd37Ufm2r+THWqd+1H5tq/k29aw6PV7nlZTPz2+vIwu5uA/ei96TqWBj9DgzaWZ0DozKI3cGA55Oa2lgdCt337UXm2q+Tb1rDxfailmglhjoaiN8kbmMe+mDGtc4EAuf+qL8qOhVSvm+DLRyiaafPkWI67ZzKLtbewv9nU7+XcOdeu2tm+ZvuVXUthDthxR/quoOg1DYiD0q532Dlwuo+HEfzWd4bUdbymjfW/rXI1gm2b/AJnu1XUsLE+4Jb9iWZ7Oy6VHhW4vhC2+ykHfSzzXUfBhP5rFxHaGJzf921DengIuUdDlKcL60Q8opNaJP60c2wSMOqWMLsuaRjcxNst3AE+q6+pMull8pTXjmBGliD69fzsvqDA8RFRTQzj/AIsbH+tzQSPbcL0qiOKB83Y3RinxCeEEgMle1t9+VriG/wBmy7B2IsTzwzxa8R7X3/ptsR6jHf8ArLl3Zdi4PFp3NFrmN/vRR3PvAqb9gaozNqRy/ZH1faD9qtLTAqv6jrKIi5zYLmnZ5pGuoIXuGrahoGpGjo5Li3L4LfYulqAdmnCJ6jDmiCMyGOZsjw0ZnBgjkaS1u91i4aD8lK1g+bK+MC1hZd+7H+OQ0mz0bTNGyYsmIaXAuzvkkyEsFzuynULhusbrOu1384Fp9YOqyO69uVq0cUyqk0dEq9vauORrG1bJASLkU7GC1993D8l4pOyfWve1jchLiGtGVlyS7KBu5yFzwVwcdXLb7I4tHHXUxeQAKhl9Rpc2BPoJB9SqoKJeVRz1pfJW9DuVMaiIfbTCUk5bCNjGtJtuI1dvIubDoWNXni5t5FiTYXtmsf6tz6jpzEe6mbM7L6DbpD5G/tLfYsSeYvJY0Xe6+VgN3G4tu9Fw7mLQVnKN4tFoytJMtuqraHc4G/INBcXPJrpfpC4ZtY8PrqgjxpHss38l2WOMOe1spe0NzB4bo7mLd4ty3PR7IvS7DxkSPfn4Z0mdt7Gxbcg8XTI4k3B19BC46VRRjZnfVpOU7op2LcJrQx09KKa7SWnh+EB4waeKGDmaN/Sp6XY5zYd7Z+pXdmsHoaaBsYmqMxAL/tJoyDYCzhG7KLAAbz4O8qRsweAgEVE1jqLVUp/812RcGtSe/wCzPOqQd7u/Eipkx37uHe2Za+lkxE1Tz+jNqHBsLyGvdEGtEkjWi+pdYOJPoU77iRclRP8AMyH/AMl6Gz8Xgcc8Yvz535y6xFy8EOJsbb92iipFNaFbf92ysYpO79SOCHF/GUXuSL2I8W+/Re5L1qR97cf35vjz/Wne3H9+b48/1rnzT28TW8NnrzI8GYr96h92brVQMV56H2T9akHe1H96X48/7xU72o/vS/Hn/eKc09vEjqe78zn9FSYpA59PB2o+znTPzh4AMz3us05hcaHkWcDjfi6H2yfWpaNmY85LXysNgCWyvu4akZiSSbXNvSrne4PH1HxXKVCS7TdVYJJYVufMiIdjXiqD3pfqXoPxnxND78vWpZ3uDx9R8Zyp3uDx9R8Z/Wpwy2jOx7q3PmQ7EKbFpoXwuiogJGOYSJJbjMLXF/StZsjPilPRshgpKeWNrpMr3TZXG80hNxcbiSN3Iuid7g8fU/Gf1q1TbOBjcrJ52NuSGh0ZAzOLjbNGTvJOp5VNpIOpBq1lx+zIwccxnzfT/Mf5l57v4z5ug+YH1KXdwneVT/3f9yncN/lU/spv3KWl7sVxQ2LzcyI98WM+bYfmB1rWbR7RYqaSZstCyFhYQ6Vs4cWC44wby62XQu4knlU3u037lWqnZ9z2OZJPJIxwIewsgAc06EEtjBHqKWkMUNi83MieG4nirIY2Clp3BrGgO4UtvpvtfT0K/wB2sW8jp/jHrUnj2bsABPMAAANYzoBpvYvfe67yib/tfu1XNPa+Bn1di83MindvFvI6f4x61Zq8YxUsINHBz/7U8nrUx73XeUS+yH92qHZ11rdsy+7B+7TNPa+A6uxb5cz5x2oD21DuEbkfqXNBuAXcbQ8o1XaewjiBkwzI52bgZXsb0NIa8D2vcoF2XdkJYZmSgSSMcwB0uVoAIJGV2UADTLqbXupB/o9PPA1bbjKJIyANbEtcDqP6LfYu56YHOlaRo+zzTAV8breHTtv0kPlH7LK92AcSAqpoCRd8WZvSWuFwPU6/qK23Z4weSQ00kbHPsJGOytJAJfEGXO4EudYDebqBbGvOG4rA+ra6ny3c4Pa4OyPY9t7W3an+Lqf2jtPppFr8DxuOrgbURZ8j72zscw6G17Hk6dyqsDQz1i4i94ZxNCTa/N6FlKjm3QEVqKGR/hOe70k29iwJdlY3amNh9LWn9oU2MATgRzKbggo2TiH/AAme43qXql2SiMjbxM8IX4jd2/mU1dAOZeBCN6A178Jjv/s2e6229x5v4uqspMmrOKejQH0jcf8ABbZzAvDmBQCM1GzsMjy+RurjdzgXDXnIDgsGLAoACS12YHQZ5OXcLF2qmJiCwJaZtzpyrLNx2G+ektTNMzZQS3fHIGgi2UsvY6WNiTzfitthuByxNyiVtsxIvGDvN991sMPjABsstXUUndGcqkpKzZgto5b6yMI5RwVtPTmWXwQXtFYoeeDHMqcEOZe0QHjgRzKnADmVxEBbEATgG837VcRBct9rt5vxKp2s3m/Eq6iE3LParUFK1XkQgtdrN5vxKdrN5vxKuogLXazeb8Sna7f4JV1EBa7XHSna46farqIC3wA6faq8COle0QGpx4MdC+BwzCVhYQd1nAg3/FaLsebGRUPCuidJZ5ALCRk581gBd3JfmUjrGAu1V+gjAabc6mwMTHrlgaLEE6ggEcUtcN/SFqHUfbEzXSgO3N3DQX5NNFIqxgNr9P5K1TQgOBQGRS0wY0MBJA5zc+j0Kquoo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82615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проектирования адаптированной образовательной программы обучающегося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918462"/>
              </p:ext>
            </p:extLst>
          </p:nvPr>
        </p:nvGraphicFramePr>
        <p:xfrm>
          <a:off x="1259632" y="978446"/>
          <a:ext cx="7705562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827377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8703"/>
            <a:ext cx="7886700" cy="9768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Адаптированная образовательная программа обучающегося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029519"/>
            <a:ext cx="7886700" cy="58284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Адаптированная основная образовательная программа образовательного учреждения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Психофизические особенности и особые образовательные потребности обучающегося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Индивидуальная программа реабилитации ребенка-инвалида (ИПР)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учебный план (при необходимости)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Адаптированные рабочие программы учебных предметов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 индивидуальных коррекционных курсов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Адаптированные контрольно-измерительные и дидактические материалы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Указания на использование индивидуальных технических средств в соответствии с ИПР ребенка-инвалида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3882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16632"/>
            <a:ext cx="7491412" cy="5361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1331641" y="652736"/>
            <a:ext cx="7659959" cy="58135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Заключение ТПМПК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0" i="1" dirty="0" smtClean="0"/>
              <a:t>Ребенок с ОВЗ. ДЦП, левосторонний гемипарез; ЗПР ЦОГ; тугоухость 2-3 степени; миопия.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Рекомендации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0" i="1" dirty="0" smtClean="0"/>
              <a:t>Обучение по адаптированной основной образовательной программе для детей с НОДА, 2 вариант; сопровождение сурдопедагога; наблюдение невролога, окулиста.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ИПР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0" i="1" dirty="0" smtClean="0"/>
              <a:t>Слуховые аппараты, ходунки;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0" i="1" dirty="0"/>
              <a:t>с</a:t>
            </a:r>
            <a:r>
              <a:rPr lang="ru-RU" sz="2600" b="0" i="1" dirty="0" smtClean="0"/>
              <a:t>опровождение помощника  - соц. работника.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0" i="1" dirty="0" smtClean="0"/>
              <a:t> </a:t>
            </a:r>
            <a:endParaRPr lang="ru-RU" sz="2600" b="0" i="1" dirty="0"/>
          </a:p>
        </p:txBody>
      </p:sp>
    </p:spTree>
    <p:extLst>
      <p:ext uri="{BB962C8B-B14F-4D97-AF65-F5344CB8AC3E}">
        <p14:creationId xmlns:p14="http://schemas.microsoft.com/office/powerpoint/2010/main" val="318438671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72232"/>
            <a:ext cx="7884368" cy="5484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родителей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259632" y="620688"/>
            <a:ext cx="4104456" cy="792088"/>
          </a:xfrm>
          <a:solidFill>
            <a:srgbClr val="CCFFCC"/>
          </a:soli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Школа по месту жительства, класс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259632" y="1412776"/>
            <a:ext cx="4104456" cy="5328592"/>
          </a:xfrm>
          <a:solidFill>
            <a:srgbClr val="CCFFCC"/>
          </a:solidFill>
        </p:spPr>
        <p:txBody>
          <a:bodyPr/>
          <a:lstStyle/>
          <a:p>
            <a:r>
              <a:rPr lang="ru-RU" b="0" dirty="0" smtClean="0"/>
              <a:t>Договор с родителями</a:t>
            </a:r>
          </a:p>
          <a:p>
            <a:r>
              <a:rPr lang="ru-RU" b="0" dirty="0" smtClean="0"/>
              <a:t>Максимальная </a:t>
            </a:r>
            <a:r>
              <a:rPr lang="ru-RU" b="0" dirty="0" err="1" smtClean="0"/>
              <a:t>безбарьерная</a:t>
            </a:r>
            <a:r>
              <a:rPr lang="ru-RU" b="0" dirty="0" smtClean="0"/>
              <a:t> среда</a:t>
            </a:r>
          </a:p>
          <a:p>
            <a:r>
              <a:rPr lang="ru-RU" b="0" dirty="0" smtClean="0"/>
              <a:t>АОП на основании АООП для детей с НОДА (2 вариант):</a:t>
            </a:r>
          </a:p>
          <a:p>
            <a:pPr lvl="1"/>
            <a:r>
              <a:rPr lang="ru-RU" b="0" dirty="0" smtClean="0"/>
              <a:t>ИУП;</a:t>
            </a:r>
          </a:p>
          <a:p>
            <a:pPr lvl="1"/>
            <a:r>
              <a:rPr lang="ru-RU" b="0" dirty="0"/>
              <a:t>а</a:t>
            </a:r>
            <a:r>
              <a:rPr lang="ru-RU" b="0" dirty="0" smtClean="0"/>
              <a:t>даптированные рабочие программы по предметам;</a:t>
            </a:r>
          </a:p>
          <a:p>
            <a:pPr lvl="1"/>
            <a:r>
              <a:rPr lang="ru-RU" b="0" dirty="0" smtClean="0"/>
              <a:t>программы психолого-педагогического сопровождения, включая сетевое взаимодействие: сурдопедагог.</a:t>
            </a:r>
            <a:endParaRPr lang="ru-RU" b="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436096" y="548680"/>
            <a:ext cx="3684265" cy="753046"/>
          </a:xfrm>
          <a:solidFill>
            <a:schemeClr val="accent4">
              <a:lumMod val="10000"/>
              <a:lumOff val="90000"/>
            </a:schemeClr>
          </a:solidFill>
        </p:spPr>
        <p:txBody>
          <a:bodyPr/>
          <a:lstStyle/>
          <a:p>
            <a:r>
              <a:rPr lang="ru-RU" dirty="0" smtClean="0"/>
              <a:t>Школа для детей с НОДА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5436096" y="1301726"/>
            <a:ext cx="3707904" cy="5328592"/>
          </a:xfrm>
          <a:solidFill>
            <a:schemeClr val="accent4">
              <a:lumMod val="10000"/>
              <a:lumOff val="90000"/>
            </a:schemeClr>
          </a:solidFill>
        </p:spPr>
        <p:txBody>
          <a:bodyPr/>
          <a:lstStyle/>
          <a:p>
            <a:r>
              <a:rPr lang="ru-RU" b="0" dirty="0" smtClean="0"/>
              <a:t>АООП (2 вариант)</a:t>
            </a:r>
          </a:p>
          <a:p>
            <a:r>
              <a:rPr lang="ru-RU" b="0" dirty="0" smtClean="0"/>
              <a:t>АОП на основании АООП для слабослышащих (2 вариант):</a:t>
            </a:r>
          </a:p>
          <a:p>
            <a:pPr lvl="1"/>
            <a:r>
              <a:rPr lang="ru-RU" b="0" dirty="0" smtClean="0"/>
              <a:t>ИУП;</a:t>
            </a:r>
          </a:p>
          <a:p>
            <a:pPr lvl="1"/>
            <a:r>
              <a:rPr lang="ru-RU" b="0" dirty="0"/>
              <a:t>а</a:t>
            </a:r>
            <a:r>
              <a:rPr lang="ru-RU" b="0" dirty="0" smtClean="0"/>
              <a:t>даптированные рабочие программы по предметам.</a:t>
            </a:r>
          </a:p>
          <a:p>
            <a:r>
              <a:rPr lang="ru-RU" b="0" dirty="0" smtClean="0"/>
              <a:t>Сетевое взаимодействие с ОУ для детей с нарушениями слуха</a:t>
            </a:r>
          </a:p>
          <a:p>
            <a:endParaRPr lang="ru-RU" b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8903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228" y="12998"/>
            <a:ext cx="7491412" cy="54768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АОП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74403" y="1196752"/>
            <a:ext cx="7734101" cy="5661248"/>
          </a:xfrm>
          <a:solidFill>
            <a:srgbClr val="CCCCFF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адекватных представлений о собственных возможностях и </a:t>
            </a:r>
            <a:r>
              <a:rPr lang="ru-RU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ограничениях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Умение адекватно оценивать свои </a:t>
            </a:r>
            <a:r>
              <a:rPr lang="ru-RU" sz="2400" b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Умение пользоваться личными адаптивными средствами</a:t>
            </a:r>
            <a:endParaRPr lang="ru-RU" sz="2400" b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Овладение социально­-бытовыми умениями, используемыми в повседневной </a:t>
            </a:r>
            <a:r>
              <a:rPr lang="ru-RU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Представления об устройстве школьной жизни. Умение ориентироваться в пространстве школы и попросить о помощи в случае затруднений</a:t>
            </a:r>
            <a:endParaRPr lang="ru-RU" sz="2400" b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Овладение навыками </a:t>
            </a:r>
            <a:r>
              <a:rPr lang="ru-RU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коммуникации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и осмысление картины мира</a:t>
            </a:r>
          </a:p>
          <a:p>
            <a:pPr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и осмысление адекватно возрасту своего социального окружения, принятых ценностей и социальных </a:t>
            </a:r>
            <a:r>
              <a:rPr lang="ru-RU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ролей</a:t>
            </a:r>
            <a:endParaRPr lang="ru-RU" sz="2400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31640" y="560687"/>
            <a:ext cx="7776864" cy="636066"/>
          </a:xfrm>
          <a:solidFill>
            <a:srgbClr val="CCCCFF"/>
          </a:solidFill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1. Планирование жизненных компетенций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744611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228" y="12998"/>
            <a:ext cx="7491412" cy="54768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АОП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1" y="1196752"/>
            <a:ext cx="7776864" cy="5661248"/>
          </a:xfrm>
          <a:solidFill>
            <a:srgbClr val="CCFFCC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600" dirty="0" smtClean="0"/>
              <a:t>Личностные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0" kern="1200" dirty="0" smtClean="0">
                <a:solidFill>
                  <a:srgbClr val="C00000"/>
                </a:solidFill>
                <a:cs typeface="Arial" panose="020B0604020202020204" pitchFamily="34" charset="0"/>
              </a:rPr>
              <a:t>позиция обучающегося на уровне положительного отношения к школе;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0" kern="1200" dirty="0">
                <a:solidFill>
                  <a:srgbClr val="C00000"/>
                </a:solidFill>
                <a:cs typeface="Arial" panose="020B0604020202020204" pitchFamily="34" charset="0"/>
              </a:rPr>
              <a:t>развитие потребности в сенсорно-перцептивной </a:t>
            </a:r>
            <a:r>
              <a:rPr lang="ru-RU" sz="2400" b="0" kern="1200" dirty="0" smtClean="0">
                <a:solidFill>
                  <a:srgbClr val="C00000"/>
                </a:solidFill>
                <a:cs typeface="Arial" panose="020B0604020202020204" pitchFamily="34" charset="0"/>
              </a:rPr>
              <a:t>деятельности.</a:t>
            </a:r>
            <a:endParaRPr lang="ru-RU" sz="2400" b="0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600" dirty="0" smtClean="0"/>
              <a:t>Регулятивные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и сохранение учебной задачи;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 выделенных учителем ориентиров - действий в новом учебном материале в сотрудничестве с учителем;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своих </a:t>
            </a:r>
            <a:r>
              <a:rPr lang="ru-RU" sz="2400" b="0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действий, принятие </a:t>
            </a:r>
            <a:r>
              <a:rPr lang="ru-RU" sz="2400" b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сохранение учебной </a:t>
            </a:r>
            <a:r>
              <a:rPr lang="ru-RU" sz="2400" b="0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2400" b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Познавательные</a:t>
            </a:r>
          </a:p>
          <a:p>
            <a:pPr>
              <a:spcBef>
                <a:spcPts val="0"/>
              </a:spcBef>
            </a:pPr>
            <a:r>
              <a:rPr lang="ru-RU" sz="2600" dirty="0" smtClean="0"/>
              <a:t>Коммуникативные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31640" y="560687"/>
            <a:ext cx="7776864" cy="636066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2</a:t>
            </a:r>
            <a:r>
              <a:rPr lang="ru-RU" sz="2800" dirty="0" smtClean="0"/>
              <a:t>. Определение УУД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509362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228" y="12998"/>
            <a:ext cx="7491412" cy="54768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АОП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31641" y="560686"/>
            <a:ext cx="7776864" cy="6297314"/>
          </a:xfrm>
          <a:solidFill>
            <a:srgbClr val="CCFFCC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3. </a:t>
            </a:r>
            <a:r>
              <a:rPr lang="ru-RU" sz="2600" dirty="0" smtClean="0">
                <a:solidFill>
                  <a:schemeClr val="tx2"/>
                </a:solidFill>
              </a:rPr>
              <a:t>Индивидуальный учебный план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2"/>
                </a:solidFill>
              </a:rPr>
              <a:t>4. Адаптированные рабочие программы по предметам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Вариативность планируемых результатов обучения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Адаптированные </a:t>
            </a:r>
            <a:r>
              <a:rPr lang="ru-RU" sz="2400" b="0" kern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КИМы</a:t>
            </a:r>
            <a:endParaRPr lang="ru-RU" sz="2400" b="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0" kern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Адаптированные дидактические </a:t>
            </a:r>
            <a:r>
              <a:rPr lang="ru-RU" sz="2400" b="0" kern="12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материалыи</a:t>
            </a:r>
            <a:endParaRPr lang="ru-RU" sz="2400" b="0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2"/>
                </a:solidFill>
              </a:rPr>
              <a:t>5. Программы психолого-педагогического сопровождения: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b="0" dirty="0" smtClean="0">
                <a:solidFill>
                  <a:srgbClr val="C00000"/>
                </a:solidFill>
              </a:rPr>
              <a:t>Профилактика </a:t>
            </a:r>
            <a:r>
              <a:rPr lang="ru-RU" sz="2600" b="0" dirty="0" err="1" smtClean="0">
                <a:solidFill>
                  <a:srgbClr val="C00000"/>
                </a:solidFill>
              </a:rPr>
              <a:t>внутриличностного</a:t>
            </a:r>
            <a:r>
              <a:rPr lang="ru-RU" sz="2600" b="0" dirty="0" smtClean="0">
                <a:solidFill>
                  <a:srgbClr val="C00000"/>
                </a:solidFill>
              </a:rPr>
              <a:t> и межличностных конфликтов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b="0" dirty="0" smtClean="0">
                <a:solidFill>
                  <a:srgbClr val="C00000"/>
                </a:solidFill>
              </a:rPr>
              <a:t>Развитие речи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b="0" dirty="0" smtClean="0">
                <a:solidFill>
                  <a:srgbClr val="C00000"/>
                </a:solidFill>
              </a:rPr>
              <a:t>Развитие слухового восприятия (сетевое взаимодействие)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2"/>
                </a:solidFill>
              </a:rPr>
              <a:t>6. Внеурочная деятельность:  </a:t>
            </a:r>
            <a:r>
              <a:rPr lang="ru-RU" sz="2600" b="0" dirty="0" smtClean="0">
                <a:solidFill>
                  <a:srgbClr val="C00000"/>
                </a:solidFill>
              </a:rPr>
              <a:t>социализация</a:t>
            </a:r>
            <a:r>
              <a:rPr lang="ru-RU" sz="2600" b="0" dirty="0" smtClean="0">
                <a:solidFill>
                  <a:schemeClr val="tx2"/>
                </a:solidFill>
              </a:rPr>
              <a:t> </a:t>
            </a:r>
            <a:r>
              <a:rPr lang="ru-RU" sz="2600" b="0" dirty="0" smtClean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04179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2048"/>
            <a:ext cx="7491412" cy="58864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Инклюзия 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636340"/>
            <a:ext cx="7884368" cy="622166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200" b="0" dirty="0" smtClean="0">
                <a:solidFill>
                  <a:schemeClr val="tx2"/>
                </a:solidFill>
              </a:rPr>
              <a:t>При инклюзивном обучении для детей с ОВЗ разрабатываются индивидуальные учебные планы на основе базисного учебного плана специального (коррекционного) образовательного учреждения соответствующего вида и адаптированные рабочие программы по каждому учебному предмету учебного плана на основе примерных программ, рекомендованных для обучения ребенка, и на основании федеральных государственных образовательных стандартов.</a:t>
            </a:r>
          </a:p>
          <a:p>
            <a:pPr>
              <a:spcBef>
                <a:spcPts val="600"/>
              </a:spcBef>
            </a:pPr>
            <a:r>
              <a:rPr lang="ru-RU" sz="2200" b="0" dirty="0" smtClean="0">
                <a:solidFill>
                  <a:schemeClr val="tx2"/>
                </a:solidFill>
              </a:rPr>
              <a:t>Для проведения коррекционных и развивающих занятий в учебном плане предусматриваются часы за счет части учебного плана, формируемого участниками образовательного процесса, либо за счет реализации программ дополнительного образования интеллектуально-познавательной направленности.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820863"/>
            <a:ext cx="8221663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" name="Содержимое 3" descr="http://prosvpress.ru/content/2012/04/nbrsk.jpg"/>
          <p:cNvPicPr>
            <a:picLocks/>
          </p:cNvPicPr>
          <p:nvPr/>
        </p:nvPicPr>
        <p:blipFill>
          <a:blip r:embed="rId4" r:link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effectLst>
            <a:glow rad="495300">
              <a:schemeClr val="accent1">
                <a:alpha val="81000"/>
              </a:schemeClr>
            </a:glow>
            <a:softEdge rad="635000"/>
          </a:effectLst>
          <a:scene3d>
            <a:camera prst="orthographicFront"/>
            <a:lightRig rig="threePt" dir="t">
              <a:rot lat="0" lon="0" rev="5400000"/>
            </a:lightRig>
          </a:scene3d>
          <a:sp3d extrusionH="76200" contourW="12700">
            <a:bevelB w="12700" h="63500"/>
            <a:extrusionClr>
              <a:schemeClr val="bg2"/>
            </a:extrusionClr>
            <a:contourClr>
              <a:schemeClr val="bg2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2492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cs typeface="Arial" pitchFamily="34" charset="0"/>
              </a:rPr>
              <a:t>Федеральный государственный образовательный стандарт начального общего образования обучающихся с ограниченными возможностями </a:t>
            </a:r>
            <a:r>
              <a:rPr lang="ru-RU" sz="3200" b="1" dirty="0" smtClean="0">
                <a:cs typeface="Arial" pitchFamily="34" charset="0"/>
              </a:rPr>
              <a:t>здоровья</a:t>
            </a:r>
          </a:p>
          <a:p>
            <a:pPr>
              <a:defRPr/>
            </a:pPr>
            <a:r>
              <a:rPr lang="ru-RU" sz="2800" b="1" i="1" dirty="0" smtClean="0">
                <a:cs typeface="Arial" pitchFamily="34" charset="0"/>
              </a:rPr>
              <a:t>(приказ </a:t>
            </a:r>
            <a:r>
              <a:rPr lang="ru-RU" sz="2800" b="1" i="1" dirty="0" err="1" smtClean="0">
                <a:cs typeface="Arial" pitchFamily="34" charset="0"/>
              </a:rPr>
              <a:t>минобрнауки</a:t>
            </a:r>
            <a:r>
              <a:rPr lang="ru-RU" sz="2800" b="1" i="1" dirty="0" smtClean="0">
                <a:cs typeface="Arial" pitchFamily="34" charset="0"/>
              </a:rPr>
              <a:t> РФ от 19.12.14г. № 1598)</a:t>
            </a:r>
            <a:endParaRPr lang="ru-RU" sz="2800" b="1" i="1" dirty="0"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995738"/>
            <a:ext cx="9144000" cy="249299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3200" b="1" dirty="0">
                <a:cs typeface="Arial" pitchFamily="34" charset="0"/>
              </a:rPr>
              <a:t>Федеральный государственный образовательный стандарт </a:t>
            </a:r>
            <a:r>
              <a:rPr lang="ru-RU" sz="3200" b="1" dirty="0" smtClean="0">
                <a:cs typeface="Arial" pitchFamily="34" charset="0"/>
              </a:rPr>
              <a:t>образования </a:t>
            </a:r>
            <a:r>
              <a:rPr lang="ru-RU" sz="3200" b="1" dirty="0">
                <a:cs typeface="Arial" pitchFamily="34" charset="0"/>
              </a:rPr>
              <a:t>обучающихся с умственной отсталостью (интеллектуальными нарушениями</a:t>
            </a:r>
            <a:r>
              <a:rPr lang="ru-RU" sz="3200" b="1" dirty="0" smtClean="0">
                <a:cs typeface="Arial" pitchFamily="34" charset="0"/>
              </a:rPr>
              <a:t>)</a:t>
            </a:r>
          </a:p>
          <a:p>
            <a:pPr algn="r">
              <a:defRPr/>
            </a:pPr>
            <a:r>
              <a:rPr lang="ru-RU" sz="2800" b="1" i="1" dirty="0">
                <a:cs typeface="Arial" pitchFamily="34" charset="0"/>
              </a:rPr>
              <a:t>(приказ </a:t>
            </a:r>
            <a:r>
              <a:rPr lang="ru-RU" sz="2800" b="1" i="1" dirty="0" err="1">
                <a:cs typeface="Arial" pitchFamily="34" charset="0"/>
              </a:rPr>
              <a:t>минобрнауки</a:t>
            </a:r>
            <a:r>
              <a:rPr lang="ru-RU" sz="2800" b="1" i="1" dirty="0">
                <a:cs typeface="Arial" pitchFamily="34" charset="0"/>
              </a:rPr>
              <a:t> РФ от 19.12.14г. № </a:t>
            </a:r>
            <a:r>
              <a:rPr lang="ru-RU" sz="2800" b="1" i="1" dirty="0" smtClean="0">
                <a:cs typeface="Arial" pitchFamily="34" charset="0"/>
              </a:rPr>
              <a:t>1599)</a:t>
            </a:r>
            <a:endParaRPr lang="ru-RU" sz="2800" b="1" i="1" dirty="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92990"/>
            <a:ext cx="91440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Государственный педагогический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2060"/>
                </a:solidFill>
              </a:rPr>
              <a:t>университет им. Герцена 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</a:rPr>
              <a:t>Информационный </a:t>
            </a:r>
            <a:r>
              <a:rPr lang="ru-RU" sz="2000" b="1" i="1" dirty="0" smtClean="0">
                <a:solidFill>
                  <a:srgbClr val="002060"/>
                </a:solidFill>
              </a:rPr>
              <a:t>портал  </a:t>
            </a:r>
            <a:r>
              <a:rPr lang="en-US" sz="2000" b="1" i="1" dirty="0" smtClean="0">
                <a:solidFill>
                  <a:srgbClr val="002060"/>
                </a:solidFill>
              </a:rPr>
              <a:t>fgos-ovz.herzen.spb.ru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3271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403648" y="4776"/>
            <a:ext cx="7491412" cy="6808600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/>
              <a:t>Спасибо </a:t>
            </a:r>
          </a:p>
          <a:p>
            <a:pPr marL="0" indent="0" algn="ctr">
              <a:buNone/>
            </a:pPr>
            <a:r>
              <a:rPr lang="ru-RU" sz="7200" dirty="0" smtClean="0"/>
              <a:t>за </a:t>
            </a:r>
            <a:r>
              <a:rPr lang="ru-RU" sz="7200" dirty="0" smtClean="0"/>
              <a:t>внимание</a:t>
            </a:r>
          </a:p>
          <a:p>
            <a:pPr marL="0" indent="0" algn="r">
              <a:buNone/>
            </a:pPr>
            <a:endParaRPr lang="ru-RU" b="0" dirty="0" smtClean="0"/>
          </a:p>
          <a:p>
            <a:pPr marL="0" indent="0" algn="r">
              <a:buNone/>
            </a:pPr>
            <a:r>
              <a:rPr lang="ru-RU" b="0" dirty="0" smtClean="0">
                <a:solidFill>
                  <a:schemeClr val="accent5">
                    <a:lumMod val="25000"/>
                  </a:schemeClr>
                </a:solidFill>
              </a:rPr>
              <a:t>Составитель:</a:t>
            </a:r>
          </a:p>
          <a:p>
            <a:pPr marL="0" indent="0" algn="r">
              <a:buNone/>
            </a:pPr>
            <a:r>
              <a:rPr lang="ru-RU" b="0" dirty="0" err="1" smtClean="0">
                <a:solidFill>
                  <a:schemeClr val="accent5">
                    <a:lumMod val="25000"/>
                  </a:schemeClr>
                </a:solidFill>
              </a:rPr>
              <a:t>Брыткова</a:t>
            </a:r>
            <a:r>
              <a:rPr lang="ru-RU" b="0" dirty="0" smtClean="0">
                <a:solidFill>
                  <a:schemeClr val="accent5">
                    <a:lumMod val="25000"/>
                  </a:schemeClr>
                </a:solidFill>
              </a:rPr>
              <a:t> Елена Викторовна, </a:t>
            </a:r>
          </a:p>
          <a:p>
            <a:pPr marL="0" indent="0" algn="r">
              <a:buNone/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</a:rPr>
              <a:t>д</a:t>
            </a:r>
            <a:r>
              <a:rPr lang="ru-RU" b="0" dirty="0" smtClean="0">
                <a:solidFill>
                  <a:schemeClr val="accent5">
                    <a:lumMod val="25000"/>
                  </a:schemeClr>
                </a:solidFill>
              </a:rPr>
              <a:t>ефектолог, методист высшей квалификационной категории,</a:t>
            </a:r>
          </a:p>
          <a:p>
            <a:pPr marL="0" indent="0" algn="r">
              <a:buNone/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</a:rPr>
              <a:t>з</a:t>
            </a:r>
            <a:r>
              <a:rPr lang="ru-RU" b="0" dirty="0" smtClean="0">
                <a:solidFill>
                  <a:schemeClr val="accent5">
                    <a:lumMod val="25000"/>
                  </a:schemeClr>
                </a:solidFill>
              </a:rPr>
              <a:t>ав. отделом общего образования </a:t>
            </a:r>
            <a:r>
              <a:rPr lang="ru-RU" b="0" smtClean="0">
                <a:solidFill>
                  <a:schemeClr val="accent5">
                    <a:lumMod val="25000"/>
                  </a:schemeClr>
                </a:solidFill>
              </a:rPr>
              <a:t>ЦСО СО. </a:t>
            </a:r>
            <a:endParaRPr lang="ru-RU" b="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856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619672" y="116632"/>
            <a:ext cx="734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331640" y="3412415"/>
            <a:ext cx="756084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3525" indent="-263525" algn="just">
              <a:buFont typeface="Wingdings" pitchFamily="2" charset="2"/>
              <a:buChar char="ü"/>
            </a:pPr>
            <a:endParaRPr lang="ru-RU" sz="900" dirty="0">
              <a:ea typeface="Calibri" pitchFamily="34" charset="0"/>
              <a:cs typeface="Times New Roman" pitchFamily="18" charset="0"/>
            </a:endParaRPr>
          </a:p>
          <a:p>
            <a:pPr marL="263525" indent="-263525" algn="just" eaLnBrk="0" hangingPunct="0"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43689"/>
            <a:ext cx="7491412" cy="536104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190B81"/>
                </a:solidFill>
                <a:latin typeface="+mn-lt"/>
              </a:rPr>
              <a:t>Понятийный аппарат: сокращения</a:t>
            </a:r>
            <a:endParaRPr lang="ru-RU" sz="3200" b="1" dirty="0">
              <a:solidFill>
                <a:srgbClr val="190B8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558907"/>
            <a:ext cx="7884368" cy="618246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400" dirty="0">
                <a:solidFill>
                  <a:srgbClr val="190B81"/>
                </a:solidFill>
              </a:rPr>
              <a:t>ОВЗ</a:t>
            </a:r>
            <a:r>
              <a:rPr lang="ru-RU" sz="2400" dirty="0"/>
              <a:t> – </a:t>
            </a:r>
            <a:r>
              <a:rPr lang="ru-RU" sz="2400" dirty="0">
                <a:solidFill>
                  <a:schemeClr val="tx2"/>
                </a:solidFill>
              </a:rPr>
              <a:t>ограниченные возможности здоровья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ФГОС ОВЗ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chemeClr val="tx2"/>
                </a:solidFill>
              </a:rPr>
              <a:t>федеральный государственный образовательный стандарт </a:t>
            </a:r>
            <a:r>
              <a:rPr lang="ru-RU" sz="2400" dirty="0">
                <a:solidFill>
                  <a:schemeClr val="tx2"/>
                </a:solidFill>
              </a:rPr>
              <a:t>начального общего образования обучающихся с </a:t>
            </a:r>
            <a:r>
              <a:rPr lang="ru-RU" sz="2400" dirty="0" smtClean="0">
                <a:solidFill>
                  <a:schemeClr val="tx2"/>
                </a:solidFill>
              </a:rPr>
              <a:t>ОВЗ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ФГОС УО </a:t>
            </a:r>
            <a:r>
              <a:rPr lang="ru-RU" sz="2400" dirty="0" smtClean="0">
                <a:solidFill>
                  <a:schemeClr val="accent4"/>
                </a:solidFill>
              </a:rPr>
              <a:t>- </a:t>
            </a:r>
            <a:r>
              <a:rPr lang="ru-RU" sz="2400" dirty="0">
                <a:solidFill>
                  <a:schemeClr val="tx2"/>
                </a:solidFill>
              </a:rPr>
              <a:t>федеральный государственный образовательный стандарт </a:t>
            </a:r>
            <a:r>
              <a:rPr lang="ru-RU" sz="2400" dirty="0" smtClean="0">
                <a:solidFill>
                  <a:schemeClr val="tx2"/>
                </a:solidFill>
              </a:rPr>
              <a:t>образования </a:t>
            </a:r>
            <a:r>
              <a:rPr lang="ru-RU" sz="2400" dirty="0">
                <a:solidFill>
                  <a:schemeClr val="tx2"/>
                </a:solidFill>
              </a:rPr>
              <a:t>обучающихся с </a:t>
            </a:r>
            <a:r>
              <a:rPr lang="ru-RU" sz="2400" dirty="0" smtClean="0">
                <a:solidFill>
                  <a:schemeClr val="tx2"/>
                </a:solidFill>
              </a:rPr>
              <a:t>умственной отсталостью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ЗПР</a:t>
            </a:r>
            <a:r>
              <a:rPr lang="ru-RU" sz="2400" dirty="0" smtClean="0"/>
              <a:t> - </a:t>
            </a:r>
            <a:r>
              <a:rPr lang="ru-RU" sz="2400" dirty="0" smtClean="0">
                <a:solidFill>
                  <a:schemeClr val="tx2"/>
                </a:solidFill>
              </a:rPr>
              <a:t>задержка психического развития 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РАС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chemeClr val="tx2"/>
                </a:solidFill>
              </a:rPr>
              <a:t>расстройства аутистического спектра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ТНР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chemeClr val="tx2"/>
                </a:solidFill>
              </a:rPr>
              <a:t>тяжелые нарушения речи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НОДА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chemeClr val="tx2"/>
                </a:solidFill>
              </a:rPr>
              <a:t>нарушения опорно-двигательного аппарата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ТМНР</a:t>
            </a:r>
            <a:r>
              <a:rPr lang="ru-RU" sz="2400" dirty="0" smtClean="0"/>
              <a:t> – </a:t>
            </a:r>
            <a:r>
              <a:rPr lang="ru-RU" sz="2400" dirty="0" smtClean="0">
                <a:solidFill>
                  <a:schemeClr val="tx2"/>
                </a:solidFill>
              </a:rPr>
              <a:t>тяжелые и множественные нарушения развития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44624"/>
            <a:ext cx="7491412" cy="43204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</a:rPr>
              <a:t>Отличия:</a:t>
            </a:r>
            <a:endParaRPr lang="ru-RU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3710" y="476672"/>
            <a:ext cx="7884368" cy="61606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 smtClean="0"/>
              <a:t>Учет вида нарушения:   - ФГОС ОВЗ и ФГОС УО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200" dirty="0" smtClean="0"/>
              <a:t>				- 8 приложений к ФГОС ОВЗ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Учет тяжести нарушений: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Вариативность планируемых результатов: академический компонент и компонент «жизненные компетенции»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92168"/>
              </p:ext>
            </p:extLst>
          </p:nvPr>
        </p:nvGraphicFramePr>
        <p:xfrm>
          <a:off x="1415914" y="1556792"/>
          <a:ext cx="765996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008112"/>
                <a:gridCol w="946857"/>
                <a:gridCol w="853343"/>
                <a:gridCol w="891208"/>
              </a:tblGrid>
              <a:tr h="43204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Нарушение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цензовые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нецензовые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928">
                <a:tc rowSpan="8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ФГОС ОВЗ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Глухота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152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Тугоухость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392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Слепота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24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Слабовидение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856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ТНР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96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НОДА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328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ЗПР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6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</a:rPr>
                        <a:t>ФГОС УО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Легкая / умеренная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Умеренная / тяжелая / ТМНР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6017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63079" y="71438"/>
            <a:ext cx="7560841" cy="576287"/>
          </a:xfrm>
          <a:prstGeom prst="rect">
            <a:avLst/>
          </a:prstGeom>
        </p:spPr>
        <p:txBody>
          <a:bodyPr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Arial" pitchFamily="34" charset="0"/>
              </a:rPr>
              <a:t>СООТНОШЕНИЕ КОМПОНЕНТОВ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0857" y="1857375"/>
            <a:ext cx="1553767" cy="3714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572250" y="1857375"/>
            <a:ext cx="1928813" cy="3714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98314" y="1857375"/>
            <a:ext cx="1727168" cy="3714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14625" y="1857375"/>
            <a:ext cx="1928813" cy="3714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58949" y="1882775"/>
            <a:ext cx="1955800" cy="368935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235502" y="1920081"/>
            <a:ext cx="1765622" cy="3660775"/>
          </a:xfrm>
          <a:prstGeom prst="rect">
            <a:avLst/>
          </a:prstGeom>
          <a:solidFill>
            <a:srgbClr val="E2C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98314" y="1883668"/>
            <a:ext cx="1698021" cy="3697287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12375" y="1857375"/>
            <a:ext cx="1768246" cy="372358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14238" y="2073275"/>
            <a:ext cx="785813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5000" b="1" dirty="0">
                <a:solidFill>
                  <a:schemeClr val="bg1"/>
                </a:solidFill>
                <a:latin typeface="+mn-lt"/>
              </a:rPr>
              <a:t>A</a:t>
            </a:r>
            <a:endParaRPr lang="ru-RU" sz="15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4315" y="1830387"/>
            <a:ext cx="1285875" cy="1938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</a:t>
            </a:r>
            <a:endParaRPr lang="ru-RU" sz="1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5766" y="1841123"/>
            <a:ext cx="9292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9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</a:t>
            </a:r>
            <a:endParaRPr lang="ru-RU" sz="90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256033" y="1910611"/>
            <a:ext cx="554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4000" b="1" dirty="0"/>
              <a:t>A</a:t>
            </a:r>
            <a:endParaRPr lang="ru-RU" altLang="ru-RU" sz="4000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607456" y="4770120"/>
            <a:ext cx="647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chemeClr val="bg1"/>
                </a:solidFill>
              </a:rPr>
              <a:t>Ж</a:t>
            </a:r>
            <a:endParaRPr lang="ru-RU" alt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41060" y="2969419"/>
            <a:ext cx="1714500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3000" b="1" dirty="0"/>
              <a:t>Ж</a:t>
            </a:r>
            <a:endParaRPr lang="ru-RU" sz="13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5818" y="4065959"/>
            <a:ext cx="1214438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9000" b="1" dirty="0">
                <a:solidFill>
                  <a:schemeClr val="tx2">
                    <a:lumMod val="75000"/>
                  </a:schemeClr>
                </a:solidFill>
              </a:rPr>
              <a:t>Ж</a:t>
            </a:r>
            <a:endParaRPr lang="ru-RU" sz="9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7224" y="3492183"/>
            <a:ext cx="11430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0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Ж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5655" y="5715000"/>
            <a:ext cx="75254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190B81"/>
                </a:solidFill>
              </a:rPr>
              <a:t>A</a:t>
            </a:r>
            <a:r>
              <a:rPr lang="ru-RU" sz="2400" dirty="0"/>
              <a:t> – академический компонент; </a:t>
            </a:r>
            <a:endParaRPr lang="ru-RU" sz="2400" dirty="0" smtClean="0"/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190B81"/>
                </a:solidFill>
              </a:rPr>
              <a:t>Ж </a:t>
            </a:r>
            <a:r>
              <a:rPr lang="ru-RU" sz="2400" dirty="0"/>
              <a:t>– жизненная компетенция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3577" y="1830387"/>
            <a:ext cx="633110" cy="3750469"/>
          </a:xfrm>
          <a:prstGeom prst="roundRect">
            <a:avLst/>
          </a:prstGeom>
          <a:gradFill>
            <a:gsLst>
              <a:gs pos="0">
                <a:srgbClr val="FFC000"/>
              </a:gs>
              <a:gs pos="50000">
                <a:srgbClr val="FFFF66"/>
              </a:gs>
              <a:gs pos="100000">
                <a:srgbClr val="FFC00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algn="ctr">
              <a:defRPr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100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%</a:t>
            </a:r>
          </a:p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6" name="Полилиния 25"/>
          <p:cNvSpPr/>
          <p:nvPr/>
        </p:nvSpPr>
        <p:spPr>
          <a:xfrm>
            <a:off x="1762264" y="2073275"/>
            <a:ext cx="7161655" cy="3470647"/>
          </a:xfrm>
          <a:custGeom>
            <a:avLst/>
            <a:gdLst>
              <a:gd name="connsiteX0" fmla="*/ 0 w 7461849"/>
              <a:gd name="connsiteY0" fmla="*/ 3312543 h 3312543"/>
              <a:gd name="connsiteX1" fmla="*/ 120770 w 7461849"/>
              <a:gd name="connsiteY1" fmla="*/ 3148642 h 3312543"/>
              <a:gd name="connsiteX2" fmla="*/ 465827 w 7461849"/>
              <a:gd name="connsiteY2" fmla="*/ 3053751 h 3312543"/>
              <a:gd name="connsiteX3" fmla="*/ 888521 w 7461849"/>
              <a:gd name="connsiteY3" fmla="*/ 2829464 h 3312543"/>
              <a:gd name="connsiteX4" fmla="*/ 1406106 w 7461849"/>
              <a:gd name="connsiteY4" fmla="*/ 2734574 h 3312543"/>
              <a:gd name="connsiteX5" fmla="*/ 1785668 w 7461849"/>
              <a:gd name="connsiteY5" fmla="*/ 2458528 h 3312543"/>
              <a:gd name="connsiteX6" fmla="*/ 2294627 w 7461849"/>
              <a:gd name="connsiteY6" fmla="*/ 2286000 h 3312543"/>
              <a:gd name="connsiteX7" fmla="*/ 2553419 w 7461849"/>
              <a:gd name="connsiteY7" fmla="*/ 2113472 h 3312543"/>
              <a:gd name="connsiteX8" fmla="*/ 3243532 w 7461849"/>
              <a:gd name="connsiteY8" fmla="*/ 1906438 h 3312543"/>
              <a:gd name="connsiteX9" fmla="*/ 3571336 w 7461849"/>
              <a:gd name="connsiteY9" fmla="*/ 1708030 h 3312543"/>
              <a:gd name="connsiteX10" fmla="*/ 4166559 w 7461849"/>
              <a:gd name="connsiteY10" fmla="*/ 1518249 h 3312543"/>
              <a:gd name="connsiteX11" fmla="*/ 4494363 w 7461849"/>
              <a:gd name="connsiteY11" fmla="*/ 1268083 h 3312543"/>
              <a:gd name="connsiteX12" fmla="*/ 5141344 w 7461849"/>
              <a:gd name="connsiteY12" fmla="*/ 1078302 h 3312543"/>
              <a:gd name="connsiteX13" fmla="*/ 5555412 w 7461849"/>
              <a:gd name="connsiteY13" fmla="*/ 854015 h 3312543"/>
              <a:gd name="connsiteX14" fmla="*/ 6012612 w 7461849"/>
              <a:gd name="connsiteY14" fmla="*/ 664234 h 3312543"/>
              <a:gd name="connsiteX15" fmla="*/ 6228272 w 7461849"/>
              <a:gd name="connsiteY15" fmla="*/ 483079 h 3312543"/>
              <a:gd name="connsiteX16" fmla="*/ 6763110 w 7461849"/>
              <a:gd name="connsiteY16" fmla="*/ 310551 h 3312543"/>
              <a:gd name="connsiteX17" fmla="*/ 7220310 w 7461849"/>
              <a:gd name="connsiteY17" fmla="*/ 112143 h 3312543"/>
              <a:gd name="connsiteX18" fmla="*/ 7461849 w 7461849"/>
              <a:gd name="connsiteY18" fmla="*/ 0 h 331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61849" h="3312543">
                <a:moveTo>
                  <a:pt x="0" y="3312543"/>
                </a:moveTo>
                <a:cubicBezTo>
                  <a:pt x="21566" y="3252158"/>
                  <a:pt x="43132" y="3191774"/>
                  <a:pt x="120770" y="3148642"/>
                </a:cubicBezTo>
                <a:cubicBezTo>
                  <a:pt x="198408" y="3105510"/>
                  <a:pt x="337869" y="3106947"/>
                  <a:pt x="465827" y="3053751"/>
                </a:cubicBezTo>
                <a:cubicBezTo>
                  <a:pt x="593786" y="3000555"/>
                  <a:pt x="731808" y="2882660"/>
                  <a:pt x="888521" y="2829464"/>
                </a:cubicBezTo>
                <a:cubicBezTo>
                  <a:pt x="1045234" y="2776268"/>
                  <a:pt x="1256582" y="2796397"/>
                  <a:pt x="1406106" y="2734574"/>
                </a:cubicBezTo>
                <a:cubicBezTo>
                  <a:pt x="1555630" y="2672751"/>
                  <a:pt x="1637581" y="2533290"/>
                  <a:pt x="1785668" y="2458528"/>
                </a:cubicBezTo>
                <a:cubicBezTo>
                  <a:pt x="1933755" y="2383766"/>
                  <a:pt x="2166669" y="2343509"/>
                  <a:pt x="2294627" y="2286000"/>
                </a:cubicBezTo>
                <a:cubicBezTo>
                  <a:pt x="2422585" y="2228491"/>
                  <a:pt x="2395268" y="2176732"/>
                  <a:pt x="2553419" y="2113472"/>
                </a:cubicBezTo>
                <a:cubicBezTo>
                  <a:pt x="2711570" y="2050212"/>
                  <a:pt x="3073879" y="1974012"/>
                  <a:pt x="3243532" y="1906438"/>
                </a:cubicBezTo>
                <a:cubicBezTo>
                  <a:pt x="3413185" y="1838864"/>
                  <a:pt x="3417498" y="1772728"/>
                  <a:pt x="3571336" y="1708030"/>
                </a:cubicBezTo>
                <a:cubicBezTo>
                  <a:pt x="3725174" y="1643332"/>
                  <a:pt x="4012721" y="1591573"/>
                  <a:pt x="4166559" y="1518249"/>
                </a:cubicBezTo>
                <a:cubicBezTo>
                  <a:pt x="4320397" y="1444925"/>
                  <a:pt x="4331899" y="1341407"/>
                  <a:pt x="4494363" y="1268083"/>
                </a:cubicBezTo>
                <a:cubicBezTo>
                  <a:pt x="4656827" y="1194759"/>
                  <a:pt x="4964503" y="1147313"/>
                  <a:pt x="5141344" y="1078302"/>
                </a:cubicBezTo>
                <a:cubicBezTo>
                  <a:pt x="5318186" y="1009291"/>
                  <a:pt x="5410201" y="923026"/>
                  <a:pt x="5555412" y="854015"/>
                </a:cubicBezTo>
                <a:cubicBezTo>
                  <a:pt x="5700623" y="785004"/>
                  <a:pt x="5900469" y="726057"/>
                  <a:pt x="6012612" y="664234"/>
                </a:cubicBezTo>
                <a:cubicBezTo>
                  <a:pt x="6124755" y="602411"/>
                  <a:pt x="6103189" y="542026"/>
                  <a:pt x="6228272" y="483079"/>
                </a:cubicBezTo>
                <a:cubicBezTo>
                  <a:pt x="6353355" y="424132"/>
                  <a:pt x="6597770" y="372374"/>
                  <a:pt x="6763110" y="310551"/>
                </a:cubicBezTo>
                <a:cubicBezTo>
                  <a:pt x="6928450" y="248728"/>
                  <a:pt x="7103854" y="163901"/>
                  <a:pt x="7220310" y="112143"/>
                </a:cubicBezTo>
                <a:cubicBezTo>
                  <a:pt x="7336766" y="60385"/>
                  <a:pt x="7399307" y="30192"/>
                  <a:pt x="7461849" y="0"/>
                </a:cubicBezTo>
              </a:path>
            </a:pathLst>
          </a:custGeom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37286"/>
              </p:ext>
            </p:extLst>
          </p:nvPr>
        </p:nvGraphicFramePr>
        <p:xfrm>
          <a:off x="1113576" y="717867"/>
          <a:ext cx="788754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374"/>
                <a:gridCol w="1905159"/>
                <a:gridCol w="1831883"/>
                <a:gridCol w="1758607"/>
                <a:gridCol w="1749525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ВАРИАНТЫ СТАНДАРТА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ФГОСОВЗ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Х.1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Х.2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Х.3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Х.4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ФГОС УО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34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"/>
            <a:ext cx="7884368" cy="69269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маршруты детей </a:t>
            </a:r>
            <a:r>
              <a:rPr lang="ru-RU" altLang="ru-RU" sz="2800" b="1" dirty="0">
                <a:solidFill>
                  <a:srgbClr val="190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98742"/>
              </p:ext>
            </p:extLst>
          </p:nvPr>
        </p:nvGraphicFramePr>
        <p:xfrm>
          <a:off x="1" y="642938"/>
          <a:ext cx="9143998" cy="621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677"/>
                <a:gridCol w="2308218"/>
                <a:gridCol w="97668"/>
                <a:gridCol w="2189385"/>
                <a:gridCol w="2427050"/>
              </a:tblGrid>
              <a:tr h="35454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ФГОС НОО обучающихся с ОВЗ</a:t>
                      </a:r>
                    </a:p>
                  </a:txBody>
                  <a:tcPr marL="68588" marR="68588" marT="34304" marB="343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45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Х.1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Х.2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Х.3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Х.4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454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ЦЕНЗОВОЕ 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НЕЦЕНЗОВОЕ 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ИНКЛЮЗИЯ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ОТДЕЛЬНЫЕ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ОРГАНИЗАЦИИ (СКОУ)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КЛАССЫ КОРРЕКЦИОННО-РАЗВИВАЮЩЕГО ОБУЧЕНИЯ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3440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АОП НОО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обучающихся с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ОВЗ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ООП ООО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специальные требования 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Адаптированные основные образовательные программы для детей глухих (слабослышащих, слепых, слабовидящих, с ТНР, с НОДА, с ЗПР, с РАС)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СПЕЦИАЛЬНАЯ ИНДИВИДУАЛЬНАЯ ПРОГРАММА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РАЗВИТИЯ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СИПР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9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Индивидуальный учебный план (ИУП)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4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ФГОС обучающихся с умственной отсталостью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4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НЕЦЕНЗОВОЕ ОБРАЗОВАНИЕ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91" marR="68591" marT="34301" marB="34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9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Адаптированная основная образовательная программа для детей с умственной отсталостью (легкой / 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умеренной?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Образовательная программа для детей с умеренной / тяжелой умственной отсталостью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СИПР</a:t>
                      </a:r>
                    </a:p>
                  </a:txBody>
                  <a:tcPr marL="68588" marR="68588" marT="34304" marB="3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7985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276" y="188640"/>
            <a:ext cx="7491412" cy="464096"/>
          </a:xfrm>
        </p:spPr>
        <p:txBody>
          <a:bodyPr/>
          <a:lstStyle/>
          <a:p>
            <a:r>
              <a:rPr lang="ru-RU" sz="3200" b="1" dirty="0">
                <a:solidFill>
                  <a:srgbClr val="190B81"/>
                </a:solidFill>
                <a:latin typeface="+mn-lt"/>
              </a:rPr>
              <a:t>Понятийный аппарат: сокращения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611" y="980728"/>
            <a:ext cx="7659960" cy="56886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190B81"/>
                </a:solidFill>
              </a:rPr>
              <a:t>ИУП</a:t>
            </a:r>
            <a:r>
              <a:rPr lang="ru-RU" sz="2400" dirty="0"/>
              <a:t> – индивидуальный учебный план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190B81"/>
                </a:solidFill>
              </a:rPr>
              <a:t>СИПР</a:t>
            </a:r>
            <a:r>
              <a:rPr lang="ru-RU" sz="2400" dirty="0"/>
              <a:t> – специальная индивидуальная программа развития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190B81"/>
                </a:solidFill>
              </a:rPr>
              <a:t>ИПР</a:t>
            </a:r>
            <a:r>
              <a:rPr lang="ru-RU" sz="2400" dirty="0"/>
              <a:t> – индивидуальная программа реабилитации (инвалида)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190B81"/>
                </a:solidFill>
              </a:rPr>
              <a:t>АООП</a:t>
            </a:r>
            <a:r>
              <a:rPr lang="ru-RU" sz="2400" dirty="0"/>
              <a:t> – адаптированная </a:t>
            </a:r>
            <a:r>
              <a:rPr lang="ru-RU" sz="2400" dirty="0" smtClean="0"/>
              <a:t>основная образовательная </a:t>
            </a:r>
            <a:r>
              <a:rPr lang="ru-RU" sz="2400" dirty="0"/>
              <a:t>программа (образовательного учреждения)</a:t>
            </a: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190B81"/>
                </a:solidFill>
              </a:rPr>
              <a:t>АОП</a:t>
            </a:r>
            <a:r>
              <a:rPr lang="ru-RU" sz="2400" dirty="0"/>
              <a:t> – адаптированная образовательная </a:t>
            </a:r>
            <a:r>
              <a:rPr lang="ru-RU" sz="2400" dirty="0" smtClean="0"/>
              <a:t>программа (обучающегося с ОВЗ)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УУД</a:t>
            </a:r>
            <a:r>
              <a:rPr lang="ru-RU" sz="2400" dirty="0" smtClean="0"/>
              <a:t> – универсальные учебные действия (для цензового образования)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rgbClr val="190B81"/>
                </a:solidFill>
              </a:rPr>
              <a:t>БУД</a:t>
            </a:r>
            <a:r>
              <a:rPr lang="ru-RU" sz="2400" dirty="0" smtClean="0"/>
              <a:t> – базовые учебные действия (для нецензового образования)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867566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Дети с ограниченными возможностями здоровья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Дети с ограниченными возможностями здоровья – это дети, состояние здоровья которых препятствует освоению обычных образовательных программ  вне </a:t>
            </a:r>
            <a:r>
              <a:rPr lang="ru-RU" u="sng" dirty="0" smtClean="0"/>
              <a:t>специальных условий </a:t>
            </a:r>
            <a:r>
              <a:rPr lang="ru-RU" dirty="0" smtClean="0"/>
              <a:t>обучения и воспитания.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523"/>
            <a:ext cx="8316416" cy="53610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190B81"/>
                </a:solidFill>
                <a:latin typeface="+mn-lt"/>
              </a:rPr>
              <a:t>Алгоритм организации обучения детей с ОВЗ</a:t>
            </a:r>
            <a:r>
              <a:rPr lang="ru-RU" sz="2800" dirty="0" smtClean="0">
                <a:latin typeface="+mn-lt"/>
              </a:rPr>
              <a:t>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086" y="558627"/>
            <a:ext cx="7903914" cy="6299373"/>
          </a:xfrm>
        </p:spPr>
        <p:txBody>
          <a:bodyPr/>
          <a:lstStyle/>
          <a:p>
            <a:r>
              <a:rPr lang="ru-RU" sz="2600" dirty="0" smtClean="0">
                <a:solidFill>
                  <a:schemeClr val="tx2"/>
                </a:solidFill>
              </a:rPr>
              <a:t>ПМПК: </a:t>
            </a:r>
          </a:p>
          <a:p>
            <a:pPr lvl="1">
              <a:spcBef>
                <a:spcPts val="0"/>
              </a:spcBef>
            </a:pPr>
            <a:r>
              <a:rPr lang="ru-RU" sz="2400" b="0" dirty="0" smtClean="0">
                <a:solidFill>
                  <a:schemeClr val="tx2"/>
                </a:solidFill>
              </a:rPr>
              <a:t>установление статуса «ребенок с ОВЗ»</a:t>
            </a:r>
          </a:p>
          <a:p>
            <a:pPr lvl="1">
              <a:spcBef>
                <a:spcPts val="0"/>
              </a:spcBef>
            </a:pPr>
            <a:r>
              <a:rPr lang="ru-RU" sz="2400" b="0" dirty="0" smtClean="0">
                <a:solidFill>
                  <a:schemeClr val="tx2"/>
                </a:solidFill>
              </a:rPr>
              <a:t>определение образовательной программы, </a:t>
            </a:r>
          </a:p>
          <a:p>
            <a:pPr lvl="1"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</a:rPr>
              <a:t>о</a:t>
            </a:r>
            <a:r>
              <a:rPr lang="ru-RU" sz="2400" b="0" dirty="0" smtClean="0">
                <a:solidFill>
                  <a:schemeClr val="tx2"/>
                </a:solidFill>
              </a:rPr>
              <a:t>пределение ФГОС и варианта, </a:t>
            </a:r>
          </a:p>
          <a:p>
            <a:pPr lvl="1"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</a:rPr>
              <a:t>о</a:t>
            </a:r>
            <a:r>
              <a:rPr lang="ru-RU" sz="2400" b="0" dirty="0" smtClean="0">
                <a:solidFill>
                  <a:schemeClr val="tx2"/>
                </a:solidFill>
              </a:rPr>
              <a:t>пределение специальных условий.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Родители:</a:t>
            </a:r>
            <a:r>
              <a:rPr lang="ru-RU" sz="2400" b="0" dirty="0" smtClean="0">
                <a:solidFill>
                  <a:schemeClr val="tx2"/>
                </a:solidFill>
              </a:rPr>
              <a:t> выбор школы и формы обучения.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Школа: </a:t>
            </a:r>
            <a:r>
              <a:rPr lang="ru-RU" sz="2400" b="0" dirty="0" smtClean="0">
                <a:solidFill>
                  <a:schemeClr val="tx2"/>
                </a:solidFill>
              </a:rPr>
              <a:t>создание условий</a:t>
            </a:r>
            <a:endParaRPr lang="ru-RU" sz="24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</a:rPr>
              <a:t>СОШ / ООШ:  инклюзия – АОП;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ru-RU" sz="2400" b="0" dirty="0">
                <a:solidFill>
                  <a:schemeClr val="tx2"/>
                </a:solidFill>
              </a:rPr>
              <a:t>			класс КРО – </a:t>
            </a:r>
            <a:r>
              <a:rPr lang="ru-RU" sz="2400" b="0" dirty="0" smtClean="0">
                <a:solidFill>
                  <a:schemeClr val="tx2"/>
                </a:solidFill>
              </a:rPr>
              <a:t>АООП.</a:t>
            </a:r>
            <a:endParaRPr lang="ru-RU" sz="2400" b="0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r>
              <a:rPr lang="ru-RU" sz="2400" b="0" dirty="0">
                <a:solidFill>
                  <a:schemeClr val="tx2"/>
                </a:solidFill>
              </a:rPr>
              <a:t>СКОУ: инклюзия – АОП или </a:t>
            </a:r>
            <a:r>
              <a:rPr lang="ru-RU" sz="2400" b="0" dirty="0" smtClean="0">
                <a:solidFill>
                  <a:schemeClr val="tx2"/>
                </a:solidFill>
              </a:rPr>
              <a:t>СИПР.</a:t>
            </a:r>
            <a:endParaRPr lang="ru-RU" sz="24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chemeClr val="tx2"/>
                </a:solidFill>
              </a:rPr>
              <a:t>ПМПк</a:t>
            </a:r>
            <a:r>
              <a:rPr lang="ru-RU" sz="2400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ru-RU" sz="2400" b="0" dirty="0" smtClean="0">
                <a:solidFill>
                  <a:schemeClr val="tx2"/>
                </a:solidFill>
              </a:rPr>
              <a:t>сопровождение, в случае необходимости, организация сетевого взаимодействия образовательных организаций,</a:t>
            </a:r>
          </a:p>
          <a:p>
            <a:pPr lvl="1">
              <a:spcBef>
                <a:spcPts val="0"/>
              </a:spcBef>
            </a:pPr>
            <a:r>
              <a:rPr lang="ru-RU" sz="2400" b="0" dirty="0" smtClean="0">
                <a:solidFill>
                  <a:schemeClr val="tx2"/>
                </a:solidFill>
              </a:rPr>
              <a:t>содействие социализации.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8680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1598</TotalTime>
  <Words>1423</Words>
  <Application>Microsoft Office PowerPoint</Application>
  <PresentationFormat>Экран (4:3)</PresentationFormat>
  <Paragraphs>254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Andale Sans UI</vt:lpstr>
      <vt:lpstr>Arial</vt:lpstr>
      <vt:lpstr>Calibri</vt:lpstr>
      <vt:lpstr>Times New Roman</vt:lpstr>
      <vt:lpstr>Wingdings</vt:lpstr>
      <vt:lpstr>Тема2</vt:lpstr>
      <vt:lpstr>Методология формирования адаптированной образовательной программы в контексте ФГОС НОО обучающихся с ОВЗ и  ФГОС образования обучающихся  с умственной отсталостью (интеллектуальными нарушениями)</vt:lpstr>
      <vt:lpstr>Презентация PowerPoint</vt:lpstr>
      <vt:lpstr>Понятийный аппарат: сокращения</vt:lpstr>
      <vt:lpstr>Отличия:</vt:lpstr>
      <vt:lpstr>Презентация PowerPoint</vt:lpstr>
      <vt:lpstr>Образовательные маршруты детей с ОВЗ</vt:lpstr>
      <vt:lpstr>Понятийный аппарат: сокращения</vt:lpstr>
      <vt:lpstr>Дети с ограниченными возможностями здоровья</vt:lpstr>
      <vt:lpstr>Алгоритм организации обучения детей с ОВЗ </vt:lpstr>
      <vt:lpstr>Деятельностный подход к организации образования обучающихся с ОВЗ</vt:lpstr>
      <vt:lpstr>Адаптированная образовательная программа </vt:lpstr>
      <vt:lpstr>Алгоритм проектирования адаптированной образовательной программы обучающегося</vt:lpstr>
      <vt:lpstr>Адаптированная образовательная программа обучающегося </vt:lpstr>
      <vt:lpstr>ПРИМЕР</vt:lpstr>
      <vt:lpstr>Решение родителей</vt:lpstr>
      <vt:lpstr>Разработка АОП</vt:lpstr>
      <vt:lpstr>Разработка АОП</vt:lpstr>
      <vt:lpstr>Разработка АОП</vt:lpstr>
      <vt:lpstr>Инклюзия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ooo22</cp:lastModifiedBy>
  <cp:revision>117</cp:revision>
  <cp:lastPrinted>2015-08-21T02:19:26Z</cp:lastPrinted>
  <dcterms:modified xsi:type="dcterms:W3CDTF">2015-08-24T12:33:16Z</dcterms:modified>
</cp:coreProperties>
</file>